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1" r:id="rId4"/>
    <p:sldId id="258" r:id="rId5"/>
    <p:sldId id="262" r:id="rId6"/>
    <p:sldId id="263" r:id="rId7"/>
    <p:sldId id="267" r:id="rId8"/>
    <p:sldId id="264" r:id="rId9"/>
    <p:sldId id="265" r:id="rId10"/>
    <p:sldId id="266" r:id="rId11"/>
    <p:sldId id="25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C6"/>
    <a:srgbClr val="C4005D"/>
    <a:srgbClr val="630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1FA72-3E75-4653-A491-EEB3B3247A1A}" type="datetimeFigureOut">
              <a:rPr lang="sk-SK" smtClean="0"/>
              <a:t>04.06.2018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3E3E6-EC9E-45D5-B222-94E7C9CC94C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84879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DB752-5C4A-472E-8E8C-543E0B0578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9A9431-EFB2-4BAE-B3B7-6A8E5037E8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F4D24-3FBE-4C89-974B-CF38782EE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22A3-07F2-4F79-A8C7-E1D8315AF50E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7CC58-77A7-4E22-92F7-17D2B9612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785C5-9B86-4B95-A274-83F413C34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DD19-AC0D-4B55-BFEC-87F4E9240B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984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90FF8-063E-4A5F-9C47-96CD77B65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AA6523-6A60-4460-A479-5EC1B7B79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B37CE-1B09-4109-862B-65F63DC8A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22A3-07F2-4F79-A8C7-E1D8315AF50E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F7CF0-7A24-4D90-B5BF-7803FF2BC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D2D53-7A5A-4337-AFDC-A05BCFE19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DD19-AC0D-4B55-BFEC-87F4E9240B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1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7EE95D-D9CB-466F-99D5-3E23F4C3FE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3FCDCD-108D-4628-8682-D5836D6FF9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FC9A3-8332-4FB3-B625-256FA58B8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22A3-07F2-4F79-A8C7-E1D8315AF50E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27F32-25E2-441D-925C-1F5060FB9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F62753-6075-499E-B634-49DDBAEF8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DD19-AC0D-4B55-BFEC-87F4E9240B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04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188E2-E2F5-42AE-81E9-C7DDB0A3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FF394-C527-490E-AC63-969BE6E18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9C606-A4E5-440B-BFFF-C2DB0B0B2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22A3-07F2-4F79-A8C7-E1D8315AF50E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F7511-D9A0-44CE-9633-08BFD30CD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A8E74-0955-476C-85D8-EE33EEC15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DD19-AC0D-4B55-BFEC-87F4E9240B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55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C9012-04F4-4E45-AAA3-60D6B607F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49D4B4-A1FF-4300-9BE6-A3976A693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01CE8-55DC-4D8D-B251-FAE7EA6EF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22A3-07F2-4F79-A8C7-E1D8315AF50E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CF83B2-CB2F-4304-9498-586DA432C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95DA29-8988-4013-B0FB-2352B95B5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DD19-AC0D-4B55-BFEC-87F4E9240B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35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0BE59-67A5-44FE-B18D-DDF32CA66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22F8E-5485-4746-A518-12285E5E9D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73185C-8739-41FC-9F70-0637908289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DD68D7-BB1A-4520-9604-E54A351AE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22A3-07F2-4F79-A8C7-E1D8315AF50E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E6BC8C-7E05-432C-AEC1-99DFC43C7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250C97-A64C-4C9E-B5B6-71487021E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DD19-AC0D-4B55-BFEC-87F4E9240B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79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801D6-E75D-4890-8454-ED2E6D9AA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49B9CA-C17A-41C7-BD1F-1F779E3DB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DAC4EE-9215-47D8-9A15-9743753126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2438B8-A82E-44F0-A967-A74B13A61F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64DC91-8707-4347-B313-B6228D51E9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A8ABD4-E391-4623-997B-F3DC0BB70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22A3-07F2-4F79-A8C7-E1D8315AF50E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5B4FD1-B64D-42C6-981E-2DB170EA5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EE877F-51C6-453B-88EA-C6BD79737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DD19-AC0D-4B55-BFEC-87F4E9240B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13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F2B0A-6AA6-40E1-8658-CBE0B9F61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3221E4-7605-4BE3-A6BC-4F5F459BC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22A3-07F2-4F79-A8C7-E1D8315AF50E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15E769-7987-46F8-9148-4CCEE3A47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696EC9-1E86-41B4-BC2A-BC7E4520A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DD19-AC0D-4B55-BFEC-87F4E9240B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84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0B9AC2-18FA-4D8E-A318-D22ACF791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22A3-07F2-4F79-A8C7-E1D8315AF50E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CF4E50-E0A4-45E0-A12B-703D4A084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A7E81A-487C-4FE8-805D-3E8E2EF81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DD19-AC0D-4B55-BFEC-87F4E9240B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706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6BF21-17BC-4F75-9D8B-B33AFBEA1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35299-1E75-4AB1-9D4D-F0BF94323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ACF389-B8C8-4873-8784-6619A904BF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97811F-16FA-4D2D-A420-2EF02D9D2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22A3-07F2-4F79-A8C7-E1D8315AF50E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E1ABD8-40F8-4440-A523-56C89F4B4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FD52E4-2C08-4628-A7C6-A39D5B2BE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DD19-AC0D-4B55-BFEC-87F4E9240B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82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5B12B-A314-4FCB-A6B1-37B84C683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EB2E77-F4DD-46A5-BF51-F78A941305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F8259F-C84D-4AF5-806A-03597259CA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C2FD9B-31A0-455E-B58E-8382F82A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22A3-07F2-4F79-A8C7-E1D8315AF50E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D1665F-C79D-41D1-9CAE-65018E1F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4F6852-52B4-4186-A375-9B3D5C88A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DD19-AC0D-4B55-BFEC-87F4E9240B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622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F84032-1C4E-46C0-8DFA-B24A6FFE3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582AA6-E773-4941-B8BF-A3A93DA83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10DF8-4CE7-45E6-9C3F-D07E158085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122A3-07F2-4F79-A8C7-E1D8315AF50E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6191A-78DA-4DBB-9D3B-2AF4C23FB7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4E49E-9853-4969-AB1F-69690B9F95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EDD19-AC0D-4B55-BFEC-87F4E9240B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29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phire.sk/" TargetMode="External"/><Relationship Id="rId2" Type="http://schemas.openxmlformats.org/officeDocument/2006/relationships/hyperlink" Target="mailto:meskova@sophire.s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B56076A-49E6-4B3F-82E0-455C94CC6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1" y="-3954"/>
            <a:ext cx="4028571" cy="1022668"/>
          </a:xfrm>
          <a:prstGeom prst="rect">
            <a:avLst/>
          </a:prstGeom>
          <a:solidFill>
            <a:schemeClr val="bg1"/>
          </a:solidFill>
          <a:ln>
            <a:solidFill>
              <a:srgbClr val="63002E"/>
            </a:solidFill>
          </a:ln>
          <a:effec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6F56C5-FE2F-4BAB-BA64-75B8FEECE7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3995" y="1341687"/>
            <a:ext cx="8164009" cy="1252899"/>
          </a:xfrm>
        </p:spPr>
        <p:txBody>
          <a:bodyPr>
            <a:normAutofit/>
          </a:bodyPr>
          <a:lstStyle/>
          <a:p>
            <a:r>
              <a:rPr lang="sk-SK" sz="4000" b="1" dirty="0">
                <a:solidFill>
                  <a:srgbClr val="63002E"/>
                </a:solidFill>
              </a:rPr>
              <a:t>DVA HLAVNÉ CIELE</a:t>
            </a:r>
            <a:endParaRPr lang="en-US" sz="4000" b="1" dirty="0">
              <a:solidFill>
                <a:srgbClr val="63002E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E86760-D352-4336-8E1D-D293B9B1B7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04324"/>
            <a:ext cx="9144000" cy="1655762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63002E"/>
                </a:solidFill>
              </a:rPr>
              <a:t>PRE REŠTAURÁCIU: ADEKVÁTNY ZISK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63002E"/>
                </a:solidFill>
              </a:rPr>
              <a:t>PRE HOSŤA: ADEKVÁTNU KVALITU ZA PENIAZE</a:t>
            </a:r>
          </a:p>
          <a:p>
            <a:pPr marL="342900" indent="-342900" algn="l"/>
            <a:endParaRPr lang="en-US" dirty="0">
              <a:solidFill>
                <a:srgbClr val="63002E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E3F54C-583F-4E63-88AB-DE833AE8F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7990" y="1"/>
            <a:ext cx="8164009" cy="1030287"/>
          </a:xfrm>
          <a:prstGeom prst="rect">
            <a:avLst/>
          </a:prstGeom>
          <a:solidFill>
            <a:srgbClr val="63002E"/>
          </a:solidFill>
          <a:ln>
            <a:noFill/>
          </a:ln>
          <a:effec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r>
              <a:rPr lang="sk-SK" sz="4000" dirty="0">
                <a:solidFill>
                  <a:schemeClr val="bg1"/>
                </a:solidFill>
              </a:rPr>
              <a:t>3. KALKULÁCIE 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Sophire Academy Logo">
            <a:extLst>
              <a:ext uri="{FF2B5EF4-FFF2-40B4-BE49-F238E27FC236}">
                <a16:creationId xmlns:a16="http://schemas.microsoft.com/office/drawing/2014/main" id="{CE204C6F-B066-4B9B-9410-72732384D1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34" y="307445"/>
            <a:ext cx="3337567" cy="438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1811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B56076A-49E6-4B3F-82E0-455C94CC6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1" y="-3954"/>
            <a:ext cx="4028571" cy="1022668"/>
          </a:xfrm>
          <a:prstGeom prst="rect">
            <a:avLst/>
          </a:prstGeom>
          <a:solidFill>
            <a:schemeClr val="bg1"/>
          </a:solidFill>
          <a:ln>
            <a:solidFill>
              <a:srgbClr val="63002E"/>
            </a:solidFill>
          </a:ln>
          <a:effec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6F56C5-FE2F-4BAB-BA64-75B8FEECE7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3995" y="1341687"/>
            <a:ext cx="8164009" cy="1252899"/>
          </a:xfrm>
        </p:spPr>
        <p:txBody>
          <a:bodyPr>
            <a:normAutofit/>
          </a:bodyPr>
          <a:lstStyle/>
          <a:p>
            <a:r>
              <a:rPr lang="sk-SK" sz="4000" b="1" dirty="0">
                <a:solidFill>
                  <a:srgbClr val="63002E"/>
                </a:solidFill>
              </a:rPr>
              <a:t>ĎALŠIE KONTROLY</a:t>
            </a:r>
            <a:endParaRPr lang="en-US" sz="4000" b="1" dirty="0">
              <a:solidFill>
                <a:srgbClr val="63002E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E86760-D352-4336-8E1D-D293B9B1B7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9276" y="2812648"/>
            <a:ext cx="9144000" cy="3437681"/>
          </a:xfrm>
        </p:spPr>
        <p:txBody>
          <a:bodyPr>
            <a:normAutofit fontScale="400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sk-SK" dirty="0">
              <a:solidFill>
                <a:srgbClr val="63002E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6000" dirty="0">
                <a:solidFill>
                  <a:srgbClr val="63002E"/>
                </a:solidFill>
                <a:latin typeface="Calibri"/>
              </a:rPr>
              <a:t>Audit štandardov kvality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6000" dirty="0" err="1">
                <a:solidFill>
                  <a:srgbClr val="63002E"/>
                </a:solidFill>
                <a:latin typeface="Calibri"/>
              </a:rPr>
              <a:t>Check</a:t>
            </a:r>
            <a:r>
              <a:rPr lang="sk-SK" sz="6000" dirty="0">
                <a:solidFill>
                  <a:srgbClr val="63002E"/>
                </a:solidFill>
                <a:latin typeface="Calibri"/>
              </a:rPr>
              <a:t> listy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6000" dirty="0" err="1">
                <a:solidFill>
                  <a:srgbClr val="63002E"/>
                </a:solidFill>
                <a:latin typeface="Calibri"/>
              </a:rPr>
              <a:t>Náhmatkové</a:t>
            </a:r>
            <a:r>
              <a:rPr lang="sk-SK" sz="6000" dirty="0">
                <a:solidFill>
                  <a:srgbClr val="63002E"/>
                </a:solidFill>
                <a:latin typeface="Calibri"/>
              </a:rPr>
              <a:t> kontroly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6000" dirty="0" err="1">
                <a:solidFill>
                  <a:srgbClr val="63002E"/>
                </a:solidFill>
                <a:latin typeface="Calibri"/>
              </a:rPr>
              <a:t>Mystery</a:t>
            </a:r>
            <a:r>
              <a:rPr lang="sk-SK" sz="6000" dirty="0">
                <a:solidFill>
                  <a:srgbClr val="63002E"/>
                </a:solidFill>
                <a:latin typeface="Calibri"/>
              </a:rPr>
              <a:t> </a:t>
            </a:r>
            <a:r>
              <a:rPr lang="sk-SK" sz="6000" dirty="0" err="1">
                <a:solidFill>
                  <a:srgbClr val="63002E"/>
                </a:solidFill>
                <a:latin typeface="Calibri"/>
              </a:rPr>
              <a:t>shoppingy</a:t>
            </a:r>
            <a:endParaRPr lang="sk-SK" sz="6000" dirty="0">
              <a:solidFill>
                <a:srgbClr val="63002E"/>
              </a:solidFill>
              <a:latin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k-SK" sz="2600" dirty="0">
              <a:solidFill>
                <a:srgbClr val="63002E"/>
              </a:solidFill>
              <a:latin typeface="Calibri"/>
            </a:endParaRPr>
          </a:p>
          <a:p>
            <a:pPr marL="342900" indent="-342900" algn="l"/>
            <a:endParaRPr lang="sk-SK" sz="2600" dirty="0">
              <a:solidFill>
                <a:srgbClr val="63002E"/>
              </a:solidFill>
              <a:latin typeface="Calibri"/>
            </a:endParaRPr>
          </a:p>
          <a:p>
            <a:pPr marL="342900" indent="-342900" algn="l"/>
            <a:endParaRPr lang="sk-SK" sz="2600" dirty="0">
              <a:solidFill>
                <a:srgbClr val="63002E"/>
              </a:solidFill>
              <a:latin typeface="Calibri"/>
            </a:endParaRPr>
          </a:p>
          <a:p>
            <a:pPr marL="342900" indent="-342900" algn="l"/>
            <a:endParaRPr lang="sk-SK" sz="2600" dirty="0">
              <a:solidFill>
                <a:srgbClr val="63002E"/>
              </a:solidFill>
              <a:latin typeface="Calibri"/>
            </a:endParaRPr>
          </a:p>
          <a:p>
            <a:pPr marL="342900" indent="-342900" algn="l"/>
            <a:endParaRPr lang="sk-SK" dirty="0">
              <a:solidFill>
                <a:srgbClr val="63002E"/>
              </a:solidFill>
              <a:latin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k-SK" dirty="0">
              <a:solidFill>
                <a:srgbClr val="63002E"/>
              </a:solidFill>
              <a:latin typeface="Calibri"/>
            </a:endParaRPr>
          </a:p>
          <a:p>
            <a:pPr marL="342900" indent="-342900" algn="l"/>
            <a:r>
              <a:rPr lang="sk-SK" dirty="0">
                <a:solidFill>
                  <a:srgbClr val="63002E"/>
                </a:solidFill>
                <a:latin typeface="Calibri"/>
              </a:rPr>
              <a:t>     </a:t>
            </a:r>
            <a:endParaRPr lang="sk-SK" dirty="0">
              <a:solidFill>
                <a:srgbClr val="63002E"/>
              </a:solidFill>
            </a:endParaRPr>
          </a:p>
          <a:p>
            <a:pPr marL="342900" indent="-342900" algn="l"/>
            <a:endParaRPr lang="sk-SK" dirty="0">
              <a:solidFill>
                <a:srgbClr val="63002E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63002E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E3F54C-583F-4E63-88AB-DE833AE8F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7990" y="1"/>
            <a:ext cx="8164009" cy="1030287"/>
          </a:xfrm>
          <a:prstGeom prst="rect">
            <a:avLst/>
          </a:prstGeom>
          <a:solidFill>
            <a:srgbClr val="63002E"/>
          </a:solidFill>
          <a:ln>
            <a:noFill/>
          </a:ln>
          <a:effec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r>
              <a:rPr lang="sk-SK" sz="3200" dirty="0">
                <a:solidFill>
                  <a:schemeClr val="bg1"/>
                </a:solidFill>
              </a:rPr>
              <a:t>4</a:t>
            </a:r>
            <a:r>
              <a:rPr lang="sk-SK" sz="4000" dirty="0">
                <a:solidFill>
                  <a:schemeClr val="bg1"/>
                </a:solidFill>
              </a:rPr>
              <a:t>. </a:t>
            </a:r>
            <a:r>
              <a:rPr lang="sk-SK" sz="3200" dirty="0">
                <a:solidFill>
                  <a:schemeClr val="bg1"/>
                </a:solidFill>
              </a:rPr>
              <a:t>FB CONTROL A MANAŽMENT KONTROLY 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1026" name="Picture 2" descr="Sophire Academy Logo">
            <a:extLst>
              <a:ext uri="{FF2B5EF4-FFF2-40B4-BE49-F238E27FC236}">
                <a16:creationId xmlns:a16="http://schemas.microsoft.com/office/drawing/2014/main" id="{CE204C6F-B066-4B9B-9410-72732384D1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34" y="307445"/>
            <a:ext cx="3337567" cy="438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2439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B56076A-49E6-4B3F-82E0-455C94CC6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1" y="-3954"/>
            <a:ext cx="4028571" cy="1022668"/>
          </a:xfrm>
          <a:prstGeom prst="rect">
            <a:avLst/>
          </a:prstGeom>
          <a:solidFill>
            <a:schemeClr val="bg1"/>
          </a:solidFill>
          <a:ln>
            <a:solidFill>
              <a:srgbClr val="63002E"/>
            </a:solidFill>
          </a:ln>
          <a:effec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6F56C5-FE2F-4BAB-BA64-75B8FEECE7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3995" y="1341687"/>
            <a:ext cx="8164009" cy="1252899"/>
          </a:xfrm>
        </p:spPr>
        <p:txBody>
          <a:bodyPr/>
          <a:lstStyle/>
          <a:p>
            <a:r>
              <a:rPr lang="sk-SK" dirty="0">
                <a:solidFill>
                  <a:srgbClr val="63002E"/>
                </a:solidFill>
              </a:rPr>
              <a:t>Ďakujem za pozornosť</a:t>
            </a:r>
            <a:endParaRPr lang="en-US" dirty="0">
              <a:solidFill>
                <a:srgbClr val="63002E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E86760-D352-4336-8E1D-D293B9B1B7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04324"/>
            <a:ext cx="9144000" cy="1655762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63002E"/>
                </a:solidFill>
              </a:rPr>
              <a:t>Lucia </a:t>
            </a:r>
            <a:r>
              <a:rPr lang="sk-SK" dirty="0" err="1">
                <a:solidFill>
                  <a:srgbClr val="63002E"/>
                </a:solidFill>
              </a:rPr>
              <a:t>Mešková</a:t>
            </a:r>
            <a:r>
              <a:rPr lang="sk-SK" dirty="0">
                <a:solidFill>
                  <a:srgbClr val="63002E"/>
                </a:solidFill>
              </a:rPr>
              <a:t>, MBA</a:t>
            </a:r>
            <a:endParaRPr lang="en-US" dirty="0">
              <a:solidFill>
                <a:srgbClr val="63002E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3002E"/>
                </a:solidFill>
                <a:hlinkClick r:id="rId2"/>
              </a:rPr>
              <a:t>m</a:t>
            </a:r>
            <a:r>
              <a:rPr lang="sk-SK" dirty="0" err="1">
                <a:solidFill>
                  <a:srgbClr val="63002E"/>
                </a:solidFill>
                <a:hlinkClick r:id="rId2"/>
              </a:rPr>
              <a:t>eskova</a:t>
            </a:r>
            <a:r>
              <a:rPr lang="en-US" dirty="0">
                <a:solidFill>
                  <a:srgbClr val="63002E"/>
                </a:solidFill>
                <a:hlinkClick r:id="rId2"/>
              </a:rPr>
              <a:t>@sophire.sk</a:t>
            </a:r>
            <a:r>
              <a:rPr lang="sk-SK" dirty="0">
                <a:solidFill>
                  <a:srgbClr val="63002E"/>
                </a:solidFill>
              </a:rPr>
              <a:t>, 0911 782 827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63002E"/>
                </a:solidFill>
                <a:hlinkClick r:id="rId3"/>
              </a:rPr>
              <a:t>www.sophire.sk</a:t>
            </a:r>
            <a:endParaRPr lang="sk-SK" dirty="0">
              <a:solidFill>
                <a:srgbClr val="63002E"/>
              </a:solidFill>
            </a:endParaRPr>
          </a:p>
          <a:p>
            <a:pPr algn="l"/>
            <a:endParaRPr lang="sk-SK" dirty="0">
              <a:solidFill>
                <a:srgbClr val="63002E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63002E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E3F54C-583F-4E63-88AB-DE833AE8F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7990" y="1"/>
            <a:ext cx="8164009" cy="1030287"/>
          </a:xfrm>
          <a:prstGeom prst="rect">
            <a:avLst/>
          </a:prstGeom>
          <a:solidFill>
            <a:srgbClr val="63002E"/>
          </a:solidFill>
          <a:ln>
            <a:noFill/>
          </a:ln>
          <a:effec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r>
              <a:rPr lang="sk-SK" sz="4000" dirty="0">
                <a:solidFill>
                  <a:schemeClr val="bg1"/>
                </a:solidFill>
              </a:rPr>
              <a:t>FOOD &amp; BEVERAGE MANAGEMENT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Sophire Academy Logo">
            <a:extLst>
              <a:ext uri="{FF2B5EF4-FFF2-40B4-BE49-F238E27FC236}">
                <a16:creationId xmlns:a16="http://schemas.microsoft.com/office/drawing/2014/main" id="{CE204C6F-B066-4B9B-9410-72732384D1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34" y="307445"/>
            <a:ext cx="3337567" cy="438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398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B56076A-49E6-4B3F-82E0-455C94CC6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1" y="-3954"/>
            <a:ext cx="4028571" cy="1022668"/>
          </a:xfrm>
          <a:prstGeom prst="rect">
            <a:avLst/>
          </a:prstGeom>
          <a:solidFill>
            <a:schemeClr val="bg1"/>
          </a:solidFill>
          <a:ln>
            <a:solidFill>
              <a:srgbClr val="63002E"/>
            </a:solidFill>
          </a:ln>
          <a:effec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6F56C5-FE2F-4BAB-BA64-75B8FEECE7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3995" y="1341687"/>
            <a:ext cx="8164009" cy="1252899"/>
          </a:xfrm>
        </p:spPr>
        <p:txBody>
          <a:bodyPr>
            <a:normAutofit/>
          </a:bodyPr>
          <a:lstStyle/>
          <a:p>
            <a:r>
              <a:rPr lang="sk-SK" sz="3200" b="1" dirty="0">
                <a:solidFill>
                  <a:srgbClr val="63002E"/>
                </a:solidFill>
              </a:rPr>
              <a:t>KTO JE ZODPOVEDNÝ ZA CENOTVORBU?</a:t>
            </a:r>
            <a:endParaRPr lang="en-US" sz="3200" b="1" dirty="0">
              <a:solidFill>
                <a:srgbClr val="63002E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E86760-D352-4336-8E1D-D293B9B1B7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04324"/>
            <a:ext cx="9144000" cy="1655762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63002E"/>
                </a:solidFill>
              </a:rPr>
              <a:t>Šéfkuchár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63002E"/>
                </a:solidFill>
              </a:rPr>
              <a:t>Tímová práca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63002E"/>
                </a:solidFill>
              </a:rPr>
              <a:t>F</a:t>
            </a:r>
            <a:r>
              <a:rPr lang="sk-SK" dirty="0">
                <a:solidFill>
                  <a:srgbClr val="63002E"/>
                </a:solidFill>
                <a:latin typeface="Calibri"/>
              </a:rPr>
              <a:t>&amp;B Manager</a:t>
            </a:r>
            <a:endParaRPr lang="sk-SK" dirty="0">
              <a:solidFill>
                <a:srgbClr val="63002E"/>
              </a:solidFill>
            </a:endParaRPr>
          </a:p>
          <a:p>
            <a:pPr marL="342900" indent="-342900" algn="l"/>
            <a:endParaRPr lang="en-US" dirty="0">
              <a:solidFill>
                <a:srgbClr val="63002E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E3F54C-583F-4E63-88AB-DE833AE8F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7990" y="1"/>
            <a:ext cx="8164009" cy="1030287"/>
          </a:xfrm>
          <a:prstGeom prst="rect">
            <a:avLst/>
          </a:prstGeom>
          <a:solidFill>
            <a:srgbClr val="63002E"/>
          </a:solidFill>
          <a:ln>
            <a:noFill/>
          </a:ln>
          <a:effec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r>
              <a:rPr lang="sk-SK" sz="4000" dirty="0">
                <a:solidFill>
                  <a:schemeClr val="bg1"/>
                </a:solidFill>
              </a:rPr>
              <a:t>KALKULÁCIE 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Sophire Academy Logo">
            <a:extLst>
              <a:ext uri="{FF2B5EF4-FFF2-40B4-BE49-F238E27FC236}">
                <a16:creationId xmlns:a16="http://schemas.microsoft.com/office/drawing/2014/main" id="{CE204C6F-B066-4B9B-9410-72732384D1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34" y="307445"/>
            <a:ext cx="3337567" cy="438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Monika\Desktop\shutterstock_139385570.jpg">
            <a:extLst>
              <a:ext uri="{FF2B5EF4-FFF2-40B4-BE49-F238E27FC236}">
                <a16:creationId xmlns:a16="http://schemas.microsoft.com/office/drawing/2014/main" id="{ED40538F-FEEA-40C4-BF69-F5379A431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76967" y="3115898"/>
            <a:ext cx="5662992" cy="33971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6254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B56076A-49E6-4B3F-82E0-455C94CC6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1" y="-3954"/>
            <a:ext cx="4028571" cy="1022668"/>
          </a:xfrm>
          <a:prstGeom prst="rect">
            <a:avLst/>
          </a:prstGeom>
          <a:solidFill>
            <a:schemeClr val="bg1"/>
          </a:solidFill>
          <a:ln>
            <a:solidFill>
              <a:srgbClr val="63002E"/>
            </a:solidFill>
          </a:ln>
          <a:effec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6F56C5-FE2F-4BAB-BA64-75B8FEECE7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3995" y="1341687"/>
            <a:ext cx="8164009" cy="1252899"/>
          </a:xfrm>
        </p:spPr>
        <p:txBody>
          <a:bodyPr>
            <a:normAutofit/>
          </a:bodyPr>
          <a:lstStyle/>
          <a:p>
            <a:r>
              <a:rPr lang="sk-SK" sz="3600" b="1" dirty="0">
                <a:solidFill>
                  <a:srgbClr val="63002E"/>
                </a:solidFill>
              </a:rPr>
              <a:t>METÓDY CENOTVORBY</a:t>
            </a:r>
            <a:endParaRPr lang="en-US" sz="3600" b="1" dirty="0">
              <a:solidFill>
                <a:srgbClr val="63002E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E86760-D352-4336-8E1D-D293B9B1B7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04324"/>
            <a:ext cx="9144000" cy="1655762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63002E"/>
                </a:solidFill>
              </a:rPr>
              <a:t>Kalkulačná prirážka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63002E"/>
                </a:solidFill>
              </a:rPr>
              <a:t>Obchodná marža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 err="1">
                <a:solidFill>
                  <a:srgbClr val="63002E"/>
                </a:solidFill>
              </a:rPr>
              <a:t>Cost</a:t>
            </a:r>
            <a:r>
              <a:rPr lang="sk-SK" dirty="0">
                <a:solidFill>
                  <a:srgbClr val="63002E"/>
                </a:solidFill>
              </a:rPr>
              <a:t> </a:t>
            </a:r>
            <a:r>
              <a:rPr lang="sk-SK" dirty="0" err="1">
                <a:solidFill>
                  <a:srgbClr val="63002E"/>
                </a:solidFill>
              </a:rPr>
              <a:t>of</a:t>
            </a:r>
            <a:r>
              <a:rPr lang="sk-SK" dirty="0">
                <a:solidFill>
                  <a:srgbClr val="63002E"/>
                </a:solidFill>
              </a:rPr>
              <a:t> </a:t>
            </a:r>
            <a:r>
              <a:rPr lang="sk-SK" dirty="0" err="1">
                <a:solidFill>
                  <a:srgbClr val="63002E"/>
                </a:solidFill>
              </a:rPr>
              <a:t>sale</a:t>
            </a:r>
            <a:endParaRPr lang="sk-SK" dirty="0">
              <a:solidFill>
                <a:srgbClr val="63002E"/>
              </a:solidFill>
            </a:endParaRPr>
          </a:p>
          <a:p>
            <a:pPr marL="342900" indent="-342900" algn="l"/>
            <a:endParaRPr lang="sk-SK" dirty="0">
              <a:solidFill>
                <a:srgbClr val="63002E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63002E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E3F54C-583F-4E63-88AB-DE833AE8F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7990" y="1"/>
            <a:ext cx="8164009" cy="1030287"/>
          </a:xfrm>
          <a:prstGeom prst="rect">
            <a:avLst/>
          </a:prstGeom>
          <a:solidFill>
            <a:srgbClr val="63002E"/>
          </a:solidFill>
          <a:ln>
            <a:noFill/>
          </a:ln>
          <a:effec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r>
              <a:rPr lang="sk-SK" sz="4000" dirty="0">
                <a:solidFill>
                  <a:schemeClr val="bg1"/>
                </a:solidFill>
              </a:rPr>
              <a:t>KALKULÁCIE 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Sophire Academy Logo">
            <a:extLst>
              <a:ext uri="{FF2B5EF4-FFF2-40B4-BE49-F238E27FC236}">
                <a16:creationId xmlns:a16="http://schemas.microsoft.com/office/drawing/2014/main" id="{CE204C6F-B066-4B9B-9410-72732384D1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34" y="307445"/>
            <a:ext cx="3337567" cy="438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3930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B56076A-49E6-4B3F-82E0-455C94CC6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1" y="-3954"/>
            <a:ext cx="4028571" cy="1022668"/>
          </a:xfrm>
          <a:prstGeom prst="rect">
            <a:avLst/>
          </a:prstGeom>
          <a:solidFill>
            <a:schemeClr val="bg1"/>
          </a:solidFill>
          <a:ln>
            <a:solidFill>
              <a:srgbClr val="63002E"/>
            </a:solidFill>
          </a:ln>
          <a:effec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E86760-D352-4336-8E1D-D293B9B1B7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04324"/>
            <a:ext cx="9144000" cy="1655762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63002E"/>
                </a:solidFill>
              </a:rPr>
              <a:t>Aký je </a:t>
            </a:r>
            <a:r>
              <a:rPr lang="sk-SK" dirty="0" err="1">
                <a:solidFill>
                  <a:srgbClr val="63002E"/>
                </a:solidFill>
              </a:rPr>
              <a:t>total</a:t>
            </a:r>
            <a:r>
              <a:rPr lang="sk-SK" dirty="0">
                <a:solidFill>
                  <a:srgbClr val="63002E"/>
                </a:solidFill>
              </a:rPr>
              <a:t> </a:t>
            </a:r>
            <a:r>
              <a:rPr lang="sk-SK" dirty="0" err="1">
                <a:solidFill>
                  <a:srgbClr val="63002E"/>
                </a:solidFill>
              </a:rPr>
              <a:t>fb</a:t>
            </a:r>
            <a:r>
              <a:rPr lang="sk-SK" dirty="0">
                <a:solidFill>
                  <a:srgbClr val="63002E"/>
                </a:solidFill>
              </a:rPr>
              <a:t> </a:t>
            </a:r>
            <a:r>
              <a:rPr lang="sk-SK" dirty="0" err="1">
                <a:solidFill>
                  <a:srgbClr val="63002E"/>
                </a:solidFill>
              </a:rPr>
              <a:t>cost</a:t>
            </a:r>
            <a:r>
              <a:rPr lang="sk-SK" dirty="0">
                <a:solidFill>
                  <a:srgbClr val="63002E"/>
                </a:solidFill>
              </a:rPr>
              <a:t> </a:t>
            </a:r>
            <a:r>
              <a:rPr lang="sk-SK" dirty="0" err="1">
                <a:solidFill>
                  <a:srgbClr val="63002E"/>
                </a:solidFill>
              </a:rPr>
              <a:t>of</a:t>
            </a:r>
            <a:r>
              <a:rPr lang="sk-SK" dirty="0">
                <a:solidFill>
                  <a:srgbClr val="63002E"/>
                </a:solidFill>
              </a:rPr>
              <a:t> </a:t>
            </a:r>
            <a:r>
              <a:rPr lang="sk-SK" dirty="0" err="1">
                <a:solidFill>
                  <a:srgbClr val="63002E"/>
                </a:solidFill>
              </a:rPr>
              <a:t>sale</a:t>
            </a:r>
            <a:r>
              <a:rPr lang="sk-SK" dirty="0">
                <a:solidFill>
                  <a:srgbClr val="63002E"/>
                </a:solidFill>
              </a:rPr>
              <a:t>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63002E"/>
                </a:solidFill>
              </a:rPr>
              <a:t>Aký je </a:t>
            </a:r>
            <a:r>
              <a:rPr lang="sk-SK" dirty="0" err="1">
                <a:solidFill>
                  <a:srgbClr val="63002E"/>
                </a:solidFill>
              </a:rPr>
              <a:t>fb</a:t>
            </a:r>
            <a:r>
              <a:rPr lang="sk-SK" dirty="0">
                <a:solidFill>
                  <a:srgbClr val="63002E"/>
                </a:solidFill>
              </a:rPr>
              <a:t> </a:t>
            </a:r>
            <a:r>
              <a:rPr lang="sk-SK" dirty="0" err="1">
                <a:solidFill>
                  <a:srgbClr val="63002E"/>
                </a:solidFill>
              </a:rPr>
              <a:t>cost</a:t>
            </a:r>
            <a:r>
              <a:rPr lang="sk-SK" dirty="0">
                <a:solidFill>
                  <a:srgbClr val="63002E"/>
                </a:solidFill>
              </a:rPr>
              <a:t> </a:t>
            </a:r>
            <a:r>
              <a:rPr lang="sk-SK" dirty="0" err="1">
                <a:solidFill>
                  <a:srgbClr val="63002E"/>
                </a:solidFill>
              </a:rPr>
              <a:t>of</a:t>
            </a:r>
            <a:r>
              <a:rPr lang="sk-SK" dirty="0">
                <a:solidFill>
                  <a:srgbClr val="63002E"/>
                </a:solidFill>
              </a:rPr>
              <a:t> </a:t>
            </a:r>
            <a:r>
              <a:rPr lang="sk-SK" dirty="0" err="1">
                <a:solidFill>
                  <a:srgbClr val="63002E"/>
                </a:solidFill>
              </a:rPr>
              <a:t>sale</a:t>
            </a:r>
            <a:r>
              <a:rPr lang="sk-SK" dirty="0">
                <a:solidFill>
                  <a:srgbClr val="63002E"/>
                </a:solidFill>
              </a:rPr>
              <a:t> stredísk?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63002E"/>
                </a:solidFill>
              </a:rPr>
              <a:t>FB </a:t>
            </a:r>
            <a:r>
              <a:rPr lang="sk-SK" dirty="0" err="1">
                <a:solidFill>
                  <a:srgbClr val="63002E"/>
                </a:solidFill>
              </a:rPr>
              <a:t>cost</a:t>
            </a:r>
            <a:r>
              <a:rPr lang="sk-SK" dirty="0">
                <a:solidFill>
                  <a:srgbClr val="63002E"/>
                </a:solidFill>
              </a:rPr>
              <a:t> skupina produktov?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63002E"/>
                </a:solidFill>
              </a:rPr>
              <a:t>FB produktový </a:t>
            </a:r>
            <a:r>
              <a:rPr lang="sk-SK" dirty="0" err="1">
                <a:solidFill>
                  <a:srgbClr val="63002E"/>
                </a:solidFill>
              </a:rPr>
              <a:t>cost</a:t>
            </a:r>
            <a:r>
              <a:rPr lang="sk-SK" dirty="0">
                <a:solidFill>
                  <a:srgbClr val="63002E"/>
                </a:solidFill>
              </a:rPr>
              <a:t> </a:t>
            </a:r>
            <a:r>
              <a:rPr lang="sk-SK" dirty="0" err="1">
                <a:solidFill>
                  <a:srgbClr val="63002E"/>
                </a:solidFill>
              </a:rPr>
              <a:t>of</a:t>
            </a:r>
            <a:r>
              <a:rPr lang="sk-SK" dirty="0">
                <a:solidFill>
                  <a:srgbClr val="63002E"/>
                </a:solidFill>
              </a:rPr>
              <a:t> </a:t>
            </a:r>
            <a:r>
              <a:rPr lang="sk-SK" dirty="0" err="1">
                <a:solidFill>
                  <a:srgbClr val="63002E"/>
                </a:solidFill>
              </a:rPr>
              <a:t>sale</a:t>
            </a:r>
            <a:r>
              <a:rPr lang="sk-SK" dirty="0">
                <a:solidFill>
                  <a:srgbClr val="63002E"/>
                </a:solidFill>
              </a:rPr>
              <a:t>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63002E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E3F54C-583F-4E63-88AB-DE833AE8F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7990" y="1"/>
            <a:ext cx="8164009" cy="1030287"/>
          </a:xfrm>
          <a:prstGeom prst="rect">
            <a:avLst/>
          </a:prstGeom>
          <a:solidFill>
            <a:srgbClr val="63002E"/>
          </a:solidFill>
          <a:ln>
            <a:noFill/>
          </a:ln>
          <a:effec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r>
              <a:rPr lang="sk-SK" sz="4000" dirty="0">
                <a:solidFill>
                  <a:schemeClr val="bg1"/>
                </a:solidFill>
              </a:rPr>
              <a:t>KALKULÁCIE 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Sophire Academy Logo">
            <a:extLst>
              <a:ext uri="{FF2B5EF4-FFF2-40B4-BE49-F238E27FC236}">
                <a16:creationId xmlns:a16="http://schemas.microsoft.com/office/drawing/2014/main" id="{CE204C6F-B066-4B9B-9410-72732384D1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34" y="307445"/>
            <a:ext cx="3337567" cy="438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uľka 3">
            <a:extLst>
              <a:ext uri="{FF2B5EF4-FFF2-40B4-BE49-F238E27FC236}">
                <a16:creationId xmlns:a16="http://schemas.microsoft.com/office/drawing/2014/main" id="{2E983E90-8A0F-4862-B6EE-17BDCD38EC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536759"/>
              </p:ext>
            </p:extLst>
          </p:nvPr>
        </p:nvGraphicFramePr>
        <p:xfrm>
          <a:off x="5856790" y="1493132"/>
          <a:ext cx="6061274" cy="464144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68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23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7665">
                <a:tc>
                  <a:txBody>
                    <a:bodyPr/>
                    <a:lstStyle/>
                    <a:p>
                      <a:r>
                        <a:rPr lang="sk-SK" sz="2400" dirty="0"/>
                        <a:t>Mesačný/týždenný report</a:t>
                      </a:r>
                      <a:endParaRPr lang="sk-SK" sz="24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dirty="0"/>
                        <a:t>€</a:t>
                      </a:r>
                      <a:endParaRPr lang="sk-SK" sz="24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481">
                <a:tc>
                  <a:txBody>
                    <a:bodyPr/>
                    <a:lstStyle/>
                    <a:p>
                      <a:r>
                        <a:rPr lang="sk-SK" sz="2400" dirty="0"/>
                        <a:t>Počiatočný</a:t>
                      </a:r>
                      <a:r>
                        <a:rPr lang="sk-SK" sz="2400" baseline="0" dirty="0"/>
                        <a:t> stav zásob</a:t>
                      </a:r>
                      <a:endParaRPr lang="sk-SK" sz="24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/>
                        <a:t>  5000</a:t>
                      </a:r>
                      <a:endParaRPr lang="sk-SK" sz="24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481">
                <a:tc>
                  <a:txBody>
                    <a:bodyPr/>
                    <a:lstStyle/>
                    <a:p>
                      <a:r>
                        <a:rPr lang="sk-SK" sz="2400" dirty="0"/>
                        <a:t>Príjem počas mesiaca</a:t>
                      </a:r>
                      <a:endParaRPr lang="sk-SK" sz="24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/>
                        <a:t>16000</a:t>
                      </a:r>
                      <a:endParaRPr lang="sk-SK" sz="24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481">
                <a:tc>
                  <a:txBody>
                    <a:bodyPr/>
                    <a:lstStyle/>
                    <a:p>
                      <a:r>
                        <a:rPr lang="sk-SK" sz="2400" dirty="0"/>
                        <a:t>  Medzisúčet</a:t>
                      </a:r>
                      <a:endParaRPr lang="sk-SK" sz="24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/>
                        <a:t>21000</a:t>
                      </a:r>
                      <a:endParaRPr lang="sk-SK" sz="24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7665">
                <a:tc>
                  <a:txBody>
                    <a:bodyPr/>
                    <a:lstStyle/>
                    <a:p>
                      <a:r>
                        <a:rPr lang="sk-SK" sz="2400" dirty="0"/>
                        <a:t>Mínus konečný stav zásob</a:t>
                      </a:r>
                      <a:endParaRPr lang="sk-SK" sz="24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/>
                        <a:t>  7000</a:t>
                      </a:r>
                      <a:endParaRPr lang="sk-SK" sz="24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481">
                <a:tc>
                  <a:txBody>
                    <a:bodyPr/>
                    <a:lstStyle/>
                    <a:p>
                      <a:r>
                        <a:rPr lang="sk-SK" sz="2400" dirty="0"/>
                        <a:t> </a:t>
                      </a:r>
                      <a:r>
                        <a:rPr lang="sk-SK" sz="2400" dirty="0" err="1"/>
                        <a:t>Total</a:t>
                      </a:r>
                      <a:r>
                        <a:rPr lang="sk-SK" sz="2400" dirty="0"/>
                        <a:t> spotreba</a:t>
                      </a:r>
                      <a:endParaRPr lang="sk-SK" sz="24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/>
                        <a:t>14000</a:t>
                      </a:r>
                      <a:endParaRPr lang="sk-SK" sz="24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481">
                <a:tc>
                  <a:txBody>
                    <a:bodyPr/>
                    <a:lstStyle/>
                    <a:p>
                      <a:r>
                        <a:rPr lang="sk-SK" sz="2400" dirty="0"/>
                        <a:t> </a:t>
                      </a:r>
                      <a:r>
                        <a:rPr lang="sk-SK" sz="2400" dirty="0" err="1"/>
                        <a:t>Total</a:t>
                      </a:r>
                      <a:r>
                        <a:rPr lang="sk-SK" sz="2400" dirty="0"/>
                        <a:t> </a:t>
                      </a:r>
                      <a:r>
                        <a:rPr lang="sk-SK" sz="2400" dirty="0" err="1"/>
                        <a:t>f&amp;b</a:t>
                      </a:r>
                      <a:r>
                        <a:rPr lang="sk-SK" sz="2400" dirty="0"/>
                        <a:t> predaj</a:t>
                      </a:r>
                      <a:endParaRPr lang="sk-SK" sz="24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/>
                        <a:t>42000</a:t>
                      </a:r>
                      <a:endParaRPr lang="sk-SK" sz="24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3714">
                <a:tc>
                  <a:txBody>
                    <a:bodyPr/>
                    <a:lstStyle/>
                    <a:p>
                      <a:r>
                        <a:rPr lang="sk-SK" sz="2400" dirty="0"/>
                        <a:t>  F&amp;B náklady v %</a:t>
                      </a:r>
                      <a:endParaRPr lang="sk-SK" sz="24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/>
                        <a:t>   33,3%</a:t>
                      </a:r>
                      <a:endParaRPr lang="sk-SK" sz="24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9590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B56076A-49E6-4B3F-82E0-455C94CC6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1" y="-3954"/>
            <a:ext cx="4028571" cy="1022668"/>
          </a:xfrm>
          <a:prstGeom prst="rect">
            <a:avLst/>
          </a:prstGeom>
          <a:solidFill>
            <a:schemeClr val="bg1"/>
          </a:solidFill>
          <a:ln>
            <a:solidFill>
              <a:srgbClr val="63002E"/>
            </a:solidFill>
          </a:ln>
          <a:effec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6F56C5-FE2F-4BAB-BA64-75B8FEECE7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3995" y="1341687"/>
            <a:ext cx="8164009" cy="1252899"/>
          </a:xfrm>
        </p:spPr>
        <p:txBody>
          <a:bodyPr>
            <a:normAutofit/>
          </a:bodyPr>
          <a:lstStyle/>
          <a:p>
            <a:r>
              <a:rPr lang="sk-SK" sz="4000" b="1" dirty="0">
                <a:solidFill>
                  <a:srgbClr val="63002E"/>
                </a:solidFill>
              </a:rPr>
              <a:t>FB COST OF SALE</a:t>
            </a:r>
            <a:endParaRPr lang="en-US" sz="4000" b="1" dirty="0">
              <a:solidFill>
                <a:srgbClr val="63002E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E86760-D352-4336-8E1D-D293B9B1B7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04324"/>
            <a:ext cx="9144000" cy="1655762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63002E"/>
                </a:solidFill>
              </a:rPr>
              <a:t>Celkové náklady na predaj jedál a nápojov	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63002E"/>
                </a:solidFill>
              </a:rPr>
              <a:t>Náklady / predaj = 0,33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63002E"/>
                </a:solidFill>
              </a:rPr>
              <a:t> 0,33 x 100 = 33%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k-SK" dirty="0">
              <a:solidFill>
                <a:srgbClr val="63002E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63002E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E3F54C-583F-4E63-88AB-DE833AE8F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7990" y="1"/>
            <a:ext cx="8164009" cy="1030287"/>
          </a:xfrm>
          <a:prstGeom prst="rect">
            <a:avLst/>
          </a:prstGeom>
          <a:solidFill>
            <a:srgbClr val="63002E"/>
          </a:solidFill>
          <a:ln>
            <a:noFill/>
          </a:ln>
          <a:effec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r>
              <a:rPr lang="sk-SK" sz="4000" dirty="0">
                <a:solidFill>
                  <a:schemeClr val="bg1"/>
                </a:solidFill>
              </a:rPr>
              <a:t>KALKULÁCIE 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Sophire Academy Logo">
            <a:extLst>
              <a:ext uri="{FF2B5EF4-FFF2-40B4-BE49-F238E27FC236}">
                <a16:creationId xmlns:a16="http://schemas.microsoft.com/office/drawing/2014/main" id="{CE204C6F-B066-4B9B-9410-72732384D1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34" y="307445"/>
            <a:ext cx="3337567" cy="438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2439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B56076A-49E6-4B3F-82E0-455C94CC6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1" y="-3954"/>
            <a:ext cx="4028571" cy="1022668"/>
          </a:xfrm>
          <a:prstGeom prst="rect">
            <a:avLst/>
          </a:prstGeom>
          <a:solidFill>
            <a:schemeClr val="bg1"/>
          </a:solidFill>
          <a:ln>
            <a:solidFill>
              <a:srgbClr val="63002E"/>
            </a:solidFill>
          </a:ln>
          <a:effec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6F56C5-FE2F-4BAB-BA64-75B8FEECE7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3995" y="1341687"/>
            <a:ext cx="8164009" cy="1252899"/>
          </a:xfrm>
        </p:spPr>
        <p:txBody>
          <a:bodyPr>
            <a:normAutofit/>
          </a:bodyPr>
          <a:lstStyle/>
          <a:p>
            <a:r>
              <a:rPr lang="sk-SK" sz="4000" b="1" dirty="0">
                <a:solidFill>
                  <a:srgbClr val="63002E"/>
                </a:solidFill>
              </a:rPr>
              <a:t>PRODUCT COST OF SALE</a:t>
            </a:r>
            <a:endParaRPr lang="en-US" sz="4000" b="1" dirty="0">
              <a:solidFill>
                <a:srgbClr val="63002E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E86760-D352-4336-8E1D-D293B9B1B7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04324"/>
            <a:ext cx="9144000" cy="1655762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u="sng" dirty="0">
                <a:solidFill>
                  <a:srgbClr val="63002E"/>
                </a:solidFill>
              </a:rPr>
              <a:t>1.50</a:t>
            </a:r>
            <a:r>
              <a:rPr lang="sk-SK" u="sng" dirty="0">
                <a:solidFill>
                  <a:srgbClr val="63002E"/>
                </a:solidFill>
                <a:latin typeface="Calibri"/>
              </a:rPr>
              <a:t>€   </a:t>
            </a:r>
            <a:r>
              <a:rPr lang="sk-SK" dirty="0">
                <a:solidFill>
                  <a:srgbClr val="63002E"/>
                </a:solidFill>
                <a:latin typeface="Calibri"/>
              </a:rPr>
              <a:t>=  5€</a:t>
            </a:r>
          </a:p>
          <a:p>
            <a:pPr marL="342900" indent="-342900" algn="l"/>
            <a:r>
              <a:rPr lang="sk-SK" dirty="0">
                <a:solidFill>
                  <a:srgbClr val="63002E"/>
                </a:solidFill>
                <a:latin typeface="Calibri"/>
              </a:rPr>
              <a:t>      0.30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sk-SK" dirty="0">
                <a:solidFill>
                  <a:srgbClr val="63002E"/>
                </a:solidFill>
                <a:latin typeface="Calibri"/>
              </a:rPr>
              <a:t>Použiť </a:t>
            </a:r>
            <a:r>
              <a:rPr lang="sk-SK" dirty="0" err="1">
                <a:solidFill>
                  <a:srgbClr val="63002E"/>
                </a:solidFill>
                <a:latin typeface="Calibri"/>
              </a:rPr>
              <a:t>multiplikátor</a:t>
            </a:r>
            <a:endParaRPr lang="sk-SK" dirty="0">
              <a:solidFill>
                <a:srgbClr val="63002E"/>
              </a:solidFill>
              <a:latin typeface="Calibri"/>
            </a:endParaRPr>
          </a:p>
          <a:p>
            <a:pPr algn="l"/>
            <a:endParaRPr lang="sk-SK" dirty="0">
              <a:solidFill>
                <a:srgbClr val="63002E"/>
              </a:solidFill>
            </a:endParaRPr>
          </a:p>
          <a:p>
            <a:pPr marL="342900" indent="-342900" algn="l"/>
            <a:endParaRPr lang="sk-SK" dirty="0">
              <a:solidFill>
                <a:srgbClr val="63002E"/>
              </a:solidFill>
            </a:endParaRPr>
          </a:p>
          <a:p>
            <a:pPr algn="l"/>
            <a:endParaRPr lang="en-US" dirty="0">
              <a:solidFill>
                <a:srgbClr val="63002E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E3F54C-583F-4E63-88AB-DE833AE8F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7990" y="1"/>
            <a:ext cx="8164009" cy="1030287"/>
          </a:xfrm>
          <a:prstGeom prst="rect">
            <a:avLst/>
          </a:prstGeom>
          <a:solidFill>
            <a:srgbClr val="63002E"/>
          </a:solidFill>
          <a:ln>
            <a:noFill/>
          </a:ln>
          <a:effec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r>
              <a:rPr lang="sk-SK" sz="4000" dirty="0">
                <a:solidFill>
                  <a:schemeClr val="bg1"/>
                </a:solidFill>
              </a:rPr>
              <a:t>KALKULÁCIE</a:t>
            </a:r>
            <a:r>
              <a:rPr lang="sk-SK" sz="2800" dirty="0">
                <a:solidFill>
                  <a:schemeClr val="bg1"/>
                </a:solidFill>
              </a:rPr>
              <a:t> 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1026" name="Picture 2" descr="Sophire Academy Logo">
            <a:extLst>
              <a:ext uri="{FF2B5EF4-FFF2-40B4-BE49-F238E27FC236}">
                <a16:creationId xmlns:a16="http://schemas.microsoft.com/office/drawing/2014/main" id="{CE204C6F-B066-4B9B-9410-72732384D1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34" y="307445"/>
            <a:ext cx="3337567" cy="438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Monika\Desktop\graf.jpg">
            <a:extLst>
              <a:ext uri="{FF2B5EF4-FFF2-40B4-BE49-F238E27FC236}">
                <a16:creationId xmlns:a16="http://schemas.microsoft.com/office/drawing/2014/main" id="{5AE83A72-707C-42C5-A135-2D5671AD04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60232" y="2905985"/>
            <a:ext cx="4571998" cy="34289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02439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B56076A-49E6-4B3F-82E0-455C94CC6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1" y="-3954"/>
            <a:ext cx="4028571" cy="1022668"/>
          </a:xfrm>
          <a:prstGeom prst="rect">
            <a:avLst/>
          </a:prstGeom>
          <a:solidFill>
            <a:schemeClr val="bg1"/>
          </a:solidFill>
          <a:ln>
            <a:solidFill>
              <a:srgbClr val="63002E"/>
            </a:solidFill>
          </a:ln>
          <a:effec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6F56C5-FE2F-4BAB-BA64-75B8FEECE7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3995" y="1341687"/>
            <a:ext cx="8164009" cy="1252899"/>
          </a:xfrm>
        </p:spPr>
        <p:txBody>
          <a:bodyPr>
            <a:normAutofit/>
          </a:bodyPr>
          <a:lstStyle/>
          <a:p>
            <a:r>
              <a:rPr lang="sk-SK" sz="4000" b="1" dirty="0">
                <a:solidFill>
                  <a:srgbClr val="63002E"/>
                </a:solidFill>
              </a:rPr>
              <a:t>CIELE FB CONTROL?</a:t>
            </a:r>
            <a:endParaRPr lang="en-US" sz="4000" b="1" dirty="0">
              <a:solidFill>
                <a:srgbClr val="63002E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E86760-D352-4336-8E1D-D293B9B1B7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04321"/>
            <a:ext cx="9144000" cy="3412225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600" dirty="0">
                <a:solidFill>
                  <a:srgbClr val="63002E"/>
                </a:solidFill>
              </a:rPr>
              <a:t>Analýza výdavkov a príjmov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600" dirty="0">
                <a:solidFill>
                  <a:srgbClr val="63002E"/>
                </a:solidFill>
                <a:latin typeface="Calibri"/>
              </a:rPr>
              <a:t>Cenotvorba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600" dirty="0">
                <a:solidFill>
                  <a:srgbClr val="63002E"/>
                </a:solidFill>
                <a:latin typeface="Calibri"/>
              </a:rPr>
              <a:t>Manažment </a:t>
            </a:r>
            <a:r>
              <a:rPr lang="sk-SK" sz="2600" dirty="0" err="1">
                <a:solidFill>
                  <a:srgbClr val="63002E"/>
                </a:solidFill>
                <a:latin typeface="Calibri"/>
              </a:rPr>
              <a:t>reports</a:t>
            </a:r>
            <a:endParaRPr lang="sk-SK" sz="2600" dirty="0">
              <a:solidFill>
                <a:srgbClr val="63002E"/>
              </a:solidFill>
              <a:latin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600" dirty="0">
                <a:solidFill>
                  <a:srgbClr val="63002E"/>
                </a:solidFill>
                <a:latin typeface="Calibri"/>
              </a:rPr>
              <a:t>Odstránenie krádeží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600" dirty="0">
                <a:solidFill>
                  <a:srgbClr val="63002E"/>
                </a:solidFill>
                <a:latin typeface="Calibri"/>
              </a:rPr>
              <a:t>Eliminácia odpadu</a:t>
            </a:r>
          </a:p>
          <a:p>
            <a:pPr marL="342900" indent="-342900" algn="l"/>
            <a:endParaRPr lang="sk-SK" dirty="0">
              <a:solidFill>
                <a:srgbClr val="63002E"/>
              </a:solidFill>
              <a:latin typeface="Calibri"/>
            </a:endParaRPr>
          </a:p>
          <a:p>
            <a:pPr marL="342900" indent="-342900"/>
            <a:endParaRPr lang="sk-SK" b="1" dirty="0">
              <a:solidFill>
                <a:srgbClr val="63002E"/>
              </a:solidFill>
              <a:latin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k-SK" dirty="0">
              <a:solidFill>
                <a:srgbClr val="63002E"/>
              </a:solidFill>
              <a:latin typeface="Calibri"/>
            </a:endParaRPr>
          </a:p>
          <a:p>
            <a:pPr marL="342900" indent="-342900" algn="l"/>
            <a:r>
              <a:rPr lang="sk-SK" dirty="0">
                <a:solidFill>
                  <a:srgbClr val="63002E"/>
                </a:solidFill>
                <a:latin typeface="Calibri"/>
              </a:rPr>
              <a:t>     </a:t>
            </a:r>
            <a:endParaRPr lang="sk-SK" dirty="0">
              <a:solidFill>
                <a:srgbClr val="63002E"/>
              </a:solidFill>
            </a:endParaRPr>
          </a:p>
          <a:p>
            <a:pPr marL="342900" indent="-342900" algn="l"/>
            <a:endParaRPr lang="sk-SK" dirty="0">
              <a:solidFill>
                <a:srgbClr val="63002E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63002E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E3F54C-583F-4E63-88AB-DE833AE8F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7990" y="1"/>
            <a:ext cx="8164009" cy="1030287"/>
          </a:xfrm>
          <a:prstGeom prst="rect">
            <a:avLst/>
          </a:prstGeom>
          <a:solidFill>
            <a:srgbClr val="63002E"/>
          </a:solidFill>
          <a:ln>
            <a:noFill/>
          </a:ln>
          <a:effec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r>
              <a:rPr lang="sk-SK" sz="3200" dirty="0">
                <a:solidFill>
                  <a:schemeClr val="bg1"/>
                </a:solidFill>
              </a:rPr>
              <a:t>4.</a:t>
            </a:r>
            <a:r>
              <a:rPr lang="sk-SK" sz="4000" dirty="0">
                <a:solidFill>
                  <a:schemeClr val="bg1"/>
                </a:solidFill>
              </a:rPr>
              <a:t> </a:t>
            </a:r>
            <a:r>
              <a:rPr lang="sk-SK" sz="3200" dirty="0">
                <a:solidFill>
                  <a:schemeClr val="bg1"/>
                </a:solidFill>
              </a:rPr>
              <a:t>FB CONTROL A MANAŽMENT KONTROLY 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1026" name="Picture 2" descr="Sophire Academy Logo">
            <a:extLst>
              <a:ext uri="{FF2B5EF4-FFF2-40B4-BE49-F238E27FC236}">
                <a16:creationId xmlns:a16="http://schemas.microsoft.com/office/drawing/2014/main" id="{CE204C6F-B066-4B9B-9410-72732384D1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34" y="307445"/>
            <a:ext cx="3337567" cy="438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mage result for laptop graph photo">
            <a:extLst>
              <a:ext uri="{FF2B5EF4-FFF2-40B4-BE49-F238E27FC236}">
                <a16:creationId xmlns:a16="http://schemas.microsoft.com/office/drawing/2014/main" id="{2E346018-DC7C-4C5F-AE8F-ADE82619A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85075" y="3104321"/>
            <a:ext cx="4390887" cy="32931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02439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B56076A-49E6-4B3F-82E0-455C94CC6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1" y="-3954"/>
            <a:ext cx="4028571" cy="1022668"/>
          </a:xfrm>
          <a:prstGeom prst="rect">
            <a:avLst/>
          </a:prstGeom>
          <a:solidFill>
            <a:schemeClr val="bg1"/>
          </a:solidFill>
          <a:ln>
            <a:solidFill>
              <a:srgbClr val="63002E"/>
            </a:solidFill>
          </a:ln>
          <a:effec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6F56C5-FE2F-4BAB-BA64-75B8FEECE7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3995" y="1341687"/>
            <a:ext cx="8164009" cy="1252899"/>
          </a:xfrm>
        </p:spPr>
        <p:txBody>
          <a:bodyPr>
            <a:normAutofit/>
          </a:bodyPr>
          <a:lstStyle/>
          <a:p>
            <a:r>
              <a:rPr lang="sk-SK" sz="4000" b="1" dirty="0">
                <a:solidFill>
                  <a:srgbClr val="63002E"/>
                </a:solidFill>
              </a:rPr>
              <a:t>ČO KONTROLUJEME?</a:t>
            </a:r>
            <a:endParaRPr lang="en-US" sz="4000" b="1" dirty="0">
              <a:solidFill>
                <a:srgbClr val="63002E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E86760-D352-4336-8E1D-D293B9B1B7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04321"/>
            <a:ext cx="9144000" cy="3412225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63002E"/>
                </a:solidFill>
              </a:rPr>
              <a:t>Objednávky, príjmy, skladovanie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63002E"/>
                </a:solidFill>
                <a:latin typeface="Calibri"/>
              </a:rPr>
              <a:t>Inventúry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63002E"/>
                </a:solidFill>
                <a:latin typeface="Calibri"/>
              </a:rPr>
              <a:t>HACCP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 err="1">
                <a:solidFill>
                  <a:srgbClr val="63002E"/>
                </a:solidFill>
                <a:latin typeface="Calibri"/>
              </a:rPr>
              <a:t>Cost</a:t>
            </a:r>
            <a:r>
              <a:rPr lang="sk-SK" dirty="0">
                <a:solidFill>
                  <a:srgbClr val="63002E"/>
                </a:solidFill>
                <a:latin typeface="Calibri"/>
              </a:rPr>
              <a:t> </a:t>
            </a:r>
            <a:r>
              <a:rPr lang="sk-SK" dirty="0" err="1">
                <a:solidFill>
                  <a:srgbClr val="63002E"/>
                </a:solidFill>
                <a:latin typeface="Calibri"/>
              </a:rPr>
              <a:t>of</a:t>
            </a:r>
            <a:r>
              <a:rPr lang="sk-SK" dirty="0">
                <a:solidFill>
                  <a:srgbClr val="63002E"/>
                </a:solidFill>
                <a:latin typeface="Calibri"/>
              </a:rPr>
              <a:t> </a:t>
            </a:r>
            <a:r>
              <a:rPr lang="sk-SK" dirty="0" err="1">
                <a:solidFill>
                  <a:srgbClr val="63002E"/>
                </a:solidFill>
                <a:latin typeface="Calibri"/>
              </a:rPr>
              <a:t>sale</a:t>
            </a:r>
            <a:endParaRPr lang="sk-SK" dirty="0">
              <a:solidFill>
                <a:srgbClr val="63002E"/>
              </a:solidFill>
              <a:latin typeface="Calibri"/>
            </a:endParaRPr>
          </a:p>
          <a:p>
            <a:pPr marL="342900" indent="-342900" algn="l"/>
            <a:endParaRPr lang="sk-SK" dirty="0">
              <a:solidFill>
                <a:srgbClr val="63002E"/>
              </a:solidFill>
              <a:latin typeface="Calibri"/>
            </a:endParaRPr>
          </a:p>
          <a:p>
            <a:pPr marL="342900" indent="-342900"/>
            <a:r>
              <a:rPr lang="sk-SK" b="1" dirty="0">
                <a:solidFill>
                  <a:srgbClr val="63002E"/>
                </a:solidFill>
                <a:latin typeface="Calibri"/>
              </a:rPr>
              <a:t>AKO DOKÁŽEME ZNÍŽIŤ COST OF SALE?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k-SK" dirty="0">
              <a:solidFill>
                <a:srgbClr val="63002E"/>
              </a:solidFill>
              <a:latin typeface="Calibri"/>
            </a:endParaRPr>
          </a:p>
          <a:p>
            <a:pPr marL="342900" indent="-342900" algn="l"/>
            <a:r>
              <a:rPr lang="sk-SK" dirty="0">
                <a:solidFill>
                  <a:srgbClr val="63002E"/>
                </a:solidFill>
                <a:latin typeface="Calibri"/>
              </a:rPr>
              <a:t>     </a:t>
            </a:r>
            <a:endParaRPr lang="sk-SK" dirty="0">
              <a:solidFill>
                <a:srgbClr val="63002E"/>
              </a:solidFill>
            </a:endParaRPr>
          </a:p>
          <a:p>
            <a:pPr marL="342900" indent="-342900" algn="l"/>
            <a:endParaRPr lang="sk-SK" dirty="0">
              <a:solidFill>
                <a:srgbClr val="63002E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63002E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E3F54C-583F-4E63-88AB-DE833AE8F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7990" y="1"/>
            <a:ext cx="8164009" cy="1030287"/>
          </a:xfrm>
          <a:prstGeom prst="rect">
            <a:avLst/>
          </a:prstGeom>
          <a:solidFill>
            <a:srgbClr val="63002E"/>
          </a:solidFill>
          <a:ln>
            <a:noFill/>
          </a:ln>
          <a:effec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r>
              <a:rPr lang="sk-SK" sz="3200" dirty="0">
                <a:solidFill>
                  <a:schemeClr val="bg1"/>
                </a:solidFill>
              </a:rPr>
              <a:t>4.</a:t>
            </a:r>
            <a:r>
              <a:rPr lang="sk-SK" sz="4000" dirty="0">
                <a:solidFill>
                  <a:schemeClr val="bg1"/>
                </a:solidFill>
              </a:rPr>
              <a:t> </a:t>
            </a:r>
            <a:r>
              <a:rPr lang="sk-SK" sz="3200" dirty="0">
                <a:solidFill>
                  <a:schemeClr val="bg1"/>
                </a:solidFill>
              </a:rPr>
              <a:t>FB CONTROL A MANAŽMENT KONTROLY 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1026" name="Picture 2" descr="Sophire Academy Logo">
            <a:extLst>
              <a:ext uri="{FF2B5EF4-FFF2-40B4-BE49-F238E27FC236}">
                <a16:creationId xmlns:a16="http://schemas.microsoft.com/office/drawing/2014/main" id="{CE204C6F-B066-4B9B-9410-72732384D1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34" y="307445"/>
            <a:ext cx="3337567" cy="438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2439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B56076A-49E6-4B3F-82E0-455C94CC6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1" y="-3954"/>
            <a:ext cx="4028571" cy="1022668"/>
          </a:xfrm>
          <a:prstGeom prst="rect">
            <a:avLst/>
          </a:prstGeom>
          <a:solidFill>
            <a:schemeClr val="bg1"/>
          </a:solidFill>
          <a:ln>
            <a:solidFill>
              <a:srgbClr val="63002E"/>
            </a:solidFill>
          </a:ln>
          <a:effec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6F56C5-FE2F-4BAB-BA64-75B8FEECE7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3995" y="1341687"/>
            <a:ext cx="8164009" cy="1252899"/>
          </a:xfrm>
        </p:spPr>
        <p:txBody>
          <a:bodyPr>
            <a:normAutofit/>
          </a:bodyPr>
          <a:lstStyle/>
          <a:p>
            <a:r>
              <a:rPr lang="sk-SK" sz="4000" b="1" dirty="0">
                <a:solidFill>
                  <a:srgbClr val="63002E"/>
                </a:solidFill>
              </a:rPr>
              <a:t>UKAZOVATELE</a:t>
            </a:r>
            <a:endParaRPr lang="en-US" sz="4000" b="1" dirty="0">
              <a:solidFill>
                <a:srgbClr val="63002E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E86760-D352-4336-8E1D-D293B9B1B7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9276" y="2812648"/>
            <a:ext cx="9144000" cy="3738623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sk-SK" dirty="0">
              <a:solidFill>
                <a:srgbClr val="63002E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600" dirty="0">
                <a:solidFill>
                  <a:srgbClr val="63002E"/>
                </a:solidFill>
                <a:latin typeface="Calibri"/>
              </a:rPr>
              <a:t>Prime </a:t>
            </a:r>
            <a:r>
              <a:rPr lang="sk-SK" sz="2600" dirty="0" err="1">
                <a:solidFill>
                  <a:srgbClr val="63002E"/>
                </a:solidFill>
                <a:latin typeface="Calibri"/>
              </a:rPr>
              <a:t>cost</a:t>
            </a:r>
            <a:endParaRPr lang="sk-SK" sz="2600" dirty="0">
              <a:solidFill>
                <a:srgbClr val="63002E"/>
              </a:solidFill>
              <a:latin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600" dirty="0">
                <a:solidFill>
                  <a:srgbClr val="63002E"/>
                </a:solidFill>
                <a:latin typeface="Calibri"/>
              </a:rPr>
              <a:t>Predaj </a:t>
            </a:r>
            <a:r>
              <a:rPr lang="sk-SK" sz="2600" dirty="0" err="1">
                <a:solidFill>
                  <a:srgbClr val="63002E"/>
                </a:solidFill>
                <a:latin typeface="Calibri"/>
              </a:rPr>
              <a:t>vs</a:t>
            </a:r>
            <a:r>
              <a:rPr lang="sk-SK" sz="2600" dirty="0">
                <a:solidFill>
                  <a:srgbClr val="63002E"/>
                </a:solidFill>
                <a:latin typeface="Calibri"/>
              </a:rPr>
              <a:t>. </a:t>
            </a:r>
            <a:r>
              <a:rPr lang="sk-SK" sz="2600" dirty="0" err="1">
                <a:solidFill>
                  <a:srgbClr val="63002E"/>
                </a:solidFill>
                <a:latin typeface="Calibri"/>
              </a:rPr>
              <a:t>budget</a:t>
            </a:r>
            <a:endParaRPr lang="sk-SK" sz="2600" dirty="0">
              <a:solidFill>
                <a:srgbClr val="63002E"/>
              </a:solidFill>
              <a:latin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600" dirty="0">
                <a:solidFill>
                  <a:srgbClr val="63002E"/>
                </a:solidFill>
                <a:latin typeface="Calibri"/>
              </a:rPr>
              <a:t>Index produktivita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600" dirty="0">
                <a:solidFill>
                  <a:srgbClr val="63002E"/>
                </a:solidFill>
                <a:latin typeface="Calibri"/>
              </a:rPr>
              <a:t>Priemerná kúpna sila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600" dirty="0">
                <a:solidFill>
                  <a:srgbClr val="63002E"/>
                </a:solidFill>
                <a:latin typeface="Calibri"/>
              </a:rPr>
              <a:t>Kombinovaný predaj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600" dirty="0">
                <a:solidFill>
                  <a:srgbClr val="63002E"/>
                </a:solidFill>
                <a:latin typeface="Calibri"/>
              </a:rPr>
              <a:t>Predaj na čašníka</a:t>
            </a:r>
          </a:p>
          <a:p>
            <a:pPr marL="342900" indent="-342900" algn="l"/>
            <a:endParaRPr lang="sk-SK" dirty="0">
              <a:solidFill>
                <a:srgbClr val="63002E"/>
              </a:solidFill>
              <a:latin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k-SK" dirty="0">
              <a:solidFill>
                <a:srgbClr val="63002E"/>
              </a:solidFill>
              <a:latin typeface="Calibri"/>
            </a:endParaRPr>
          </a:p>
          <a:p>
            <a:pPr marL="342900" indent="-342900" algn="l"/>
            <a:r>
              <a:rPr lang="sk-SK" dirty="0">
                <a:solidFill>
                  <a:srgbClr val="63002E"/>
                </a:solidFill>
                <a:latin typeface="Calibri"/>
              </a:rPr>
              <a:t>     </a:t>
            </a:r>
            <a:endParaRPr lang="sk-SK" dirty="0">
              <a:solidFill>
                <a:srgbClr val="63002E"/>
              </a:solidFill>
            </a:endParaRPr>
          </a:p>
          <a:p>
            <a:pPr marL="342900" indent="-342900" algn="l"/>
            <a:endParaRPr lang="sk-SK" dirty="0">
              <a:solidFill>
                <a:srgbClr val="63002E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63002E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E3F54C-583F-4E63-88AB-DE833AE8F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7990" y="1"/>
            <a:ext cx="8164009" cy="1030287"/>
          </a:xfrm>
          <a:prstGeom prst="rect">
            <a:avLst/>
          </a:prstGeom>
          <a:solidFill>
            <a:srgbClr val="63002E"/>
          </a:solidFill>
          <a:ln>
            <a:noFill/>
          </a:ln>
          <a:effec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r>
              <a:rPr lang="sk-SK" sz="3200" dirty="0">
                <a:solidFill>
                  <a:schemeClr val="bg1"/>
                </a:solidFill>
              </a:rPr>
              <a:t>4</a:t>
            </a:r>
            <a:r>
              <a:rPr lang="sk-SK" sz="4000" dirty="0">
                <a:solidFill>
                  <a:schemeClr val="bg1"/>
                </a:solidFill>
              </a:rPr>
              <a:t>. </a:t>
            </a:r>
            <a:r>
              <a:rPr lang="sk-SK" sz="3200" dirty="0">
                <a:solidFill>
                  <a:schemeClr val="bg1"/>
                </a:solidFill>
              </a:rPr>
              <a:t>FB CONTROL A MANAŽMENT KONTROLY 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1026" name="Picture 2" descr="Sophire Academy Logo">
            <a:extLst>
              <a:ext uri="{FF2B5EF4-FFF2-40B4-BE49-F238E27FC236}">
                <a16:creationId xmlns:a16="http://schemas.microsoft.com/office/drawing/2014/main" id="{CE204C6F-B066-4B9B-9410-72732384D1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34" y="307445"/>
            <a:ext cx="3337567" cy="438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2439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261</Words>
  <Application>Microsoft Office PowerPoint</Application>
  <PresentationFormat>Širokouhlá</PresentationFormat>
  <Paragraphs>98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DVA HLAVNÉ CIELE</vt:lpstr>
      <vt:lpstr>KTO JE ZODPOVEDNÝ ZA CENOTVORBU?</vt:lpstr>
      <vt:lpstr>METÓDY CENOTVORBY</vt:lpstr>
      <vt:lpstr>Prezentácia programu PowerPoint</vt:lpstr>
      <vt:lpstr>FB COST OF SALE</vt:lpstr>
      <vt:lpstr>PRODUCT COST OF SALE</vt:lpstr>
      <vt:lpstr>CIELE FB CONTROL?</vt:lpstr>
      <vt:lpstr>ČO KONTROLUJEME?</vt:lpstr>
      <vt:lpstr>UKAZOVATELE</vt:lpstr>
      <vt:lpstr>ĎALŠIE KONTROLY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Ing. Eduard Baraniak</dc:creator>
  <cp:lastModifiedBy>Lucia Meskova</cp:lastModifiedBy>
  <cp:revision>14</cp:revision>
  <dcterms:created xsi:type="dcterms:W3CDTF">2018-06-04T07:16:45Z</dcterms:created>
  <dcterms:modified xsi:type="dcterms:W3CDTF">2018-06-04T20:10:04Z</dcterms:modified>
</cp:coreProperties>
</file>