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8" r:id="rId3"/>
    <p:sldId id="278" r:id="rId4"/>
    <p:sldId id="275" r:id="rId5"/>
    <p:sldId id="269" r:id="rId6"/>
    <p:sldId id="261" r:id="rId7"/>
    <p:sldId id="276" r:id="rId8"/>
    <p:sldId id="270" r:id="rId9"/>
    <p:sldId id="274" r:id="rId10"/>
    <p:sldId id="271" r:id="rId11"/>
    <p:sldId id="277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02E"/>
    <a:srgbClr val="C4005D"/>
    <a:srgbClr val="FF93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1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71303-6A7E-461F-B4BF-85BD705DC4DD}" type="datetimeFigureOut">
              <a:rPr lang="sk-SK" smtClean="0"/>
              <a:pPr/>
              <a:t>20. 6. 2018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3428-3E9D-4758-AE1F-7F608310762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hlavičky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FOOD &amp; BEVERAGE MANAGEMENT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941FC-FB77-463F-8516-5823C117EFBC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hlavičky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FOOD &amp; BEVERAGE MANAGEMENT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C941FC-FB77-463F-8516-5823C117EFBC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5DB752-5C4A-472E-8E8C-543E0B057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19A9431-EFB2-4BAE-B3B7-6A8E5037E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6F4D24-3FBE-4C89-974B-CF38782E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7CC58-77A7-4E22-92F7-17D2B961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C785C5-9B86-4B95-A274-83F413C3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098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990FF8-063E-4A5F-9C47-96CD77B6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AA6523-6A60-4460-A479-5EC1B7B79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FB37CE-1B09-4109-862B-65F63DC8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5F7CF0-7A24-4D90-B5BF-7803FF2B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DD2D53-7A5A-4337-AFDC-A05BCFE1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76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17EE95D-D9CB-466F-99D5-3E23F4C3F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D3FCDCD-108D-4628-8682-D5836D6FF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FC9A3-8332-4FB3-B625-256FA58B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127F32-25E2-441D-925C-1F5060FB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F62753-6075-499E-B634-49DDBAEF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0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188E2-E2F5-42AE-81E9-C7DDB0A3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4FF394-C527-490E-AC63-969BE6E18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19C606-A4E5-440B-BFFF-C2DB0B0B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9F7511-D9A0-44CE-9633-08BFD30C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AA8E74-0955-476C-85D8-EE33EEC1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255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BC9012-04F4-4E45-AAA3-60D6B607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49D4B4-A1FF-4300-9BE6-A3976A693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501CE8-55DC-4D8D-B251-FAE7EA6E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CF83B2-CB2F-4304-9498-586DA432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95DA29-8988-4013-B0FB-2352B95B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923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30BE59-67A5-44FE-B18D-DDF32CA6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122F8E-5485-4746-A518-12285E5E9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73185C-8739-41FC-9F70-06379082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DD68D7-BB1A-4520-9604-E54A351A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E6BC8C-7E05-432C-AEC1-99DFC43C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250C97-A64C-4C9E-B5B6-71487021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7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8801D6-E75D-4890-8454-ED2E6D9A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49B9CA-C17A-41C7-BD1F-1F779E3DB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DAC4EE-9215-47D8-9A15-974375312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02438B8-A82E-44F0-A967-A74B13A61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64DC91-8707-4347-B313-B6228D51E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2A8ABD4-E391-4623-997B-F3DC0BB7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A5B4FD1-B64D-42C6-981E-2DB170E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3EE877F-51C6-453B-88EA-C6BD7973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21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0F2B0A-6AA6-40E1-8658-CBE0B9F6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3221E4-7605-4BE3-A6BC-4F5F459B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215E769-7987-46F8-9148-4CCEE3A4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B696EC9-1E86-41B4-BC2A-BC7E4520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208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0B9AC2-18FA-4D8E-A318-D22ACF79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7CF4E50-E0A4-45E0-A12B-703D4A08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CA7E81A-487C-4FE8-805D-3E8E2EF8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370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76BF21-17BC-4F75-9D8B-B33AFBEA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335299-1E75-4AB1-9D4D-F0BF94323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ACF389-B8C8-4873-8784-6619A904B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97811F-16FA-4D2D-A420-2EF02D9D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E1ABD8-40F8-4440-A523-56C89F4B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FD52E4-2C08-4628-A7C6-A39D5B2B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33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A5B12B-A314-4FCB-A6B1-37B84C68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EB2E77-F4DD-46A5-BF51-F78A94130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6F8259F-C84D-4AF5-806A-03597259C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C2FD9B-31A0-455E-B58E-8382F82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D1665F-C79D-41D1-9CAE-65018E1F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4F6852-52B4-4186-A375-9B3D5C88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562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F84032-1C4E-46C0-8DFA-B24A6FFE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582AA6-E773-4941-B8BF-A3A93DA83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710DF8-4CE7-45E6-9C3F-D07E15808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22A3-07F2-4F79-A8C7-E1D8315AF50E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A6191A-78DA-4DBB-9D3B-2AF4C23FB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34E49E-9853-4969-AB1F-69690B9F9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EDD19-AC0D-4B55-BFEC-87F4E9240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482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56076A-49E6-4B3F-82E0-455C94CC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" y="-3954"/>
            <a:ext cx="4028571" cy="1022668"/>
          </a:xfrm>
          <a:prstGeom prst="rect">
            <a:avLst/>
          </a:prstGeom>
          <a:solidFill>
            <a:schemeClr val="bg1"/>
          </a:solidFill>
          <a:ln>
            <a:solidFill>
              <a:srgbClr val="63002E"/>
            </a:solidFill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F56C5-FE2F-4BAB-BA64-75B8FEECE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995" y="1341688"/>
            <a:ext cx="8164009" cy="1077421"/>
          </a:xfrm>
        </p:spPr>
        <p:txBody>
          <a:bodyPr>
            <a:normAutofit/>
          </a:bodyPr>
          <a:lstStyle/>
          <a:p>
            <a:endParaRPr lang="en-US" sz="3200" b="1" dirty="0">
              <a:solidFill>
                <a:srgbClr val="63002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86760-D352-4336-8E1D-D293B9B1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6820"/>
            <a:ext cx="9144000" cy="2129742"/>
          </a:xfrm>
        </p:spPr>
        <p:txBody>
          <a:bodyPr>
            <a:normAutofit/>
          </a:bodyPr>
          <a:lstStyle/>
          <a:p>
            <a:pPr marL="342900" indent="-342900" algn="l"/>
            <a:endParaRPr lang="en-US" dirty="0">
              <a:solidFill>
                <a:srgbClr val="63002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E3F54C-583F-4E63-88AB-DE833AE8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990" y="1"/>
            <a:ext cx="8164009" cy="1030287"/>
          </a:xfrm>
          <a:prstGeom prst="rect">
            <a:avLst/>
          </a:prstGeom>
          <a:solidFill>
            <a:srgbClr val="63002E"/>
          </a:solidFill>
          <a:ln>
            <a:noFill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sk-SK" sz="4000" dirty="0">
                <a:solidFill>
                  <a:schemeClr val="bg1"/>
                </a:solidFill>
              </a:rPr>
              <a:t>FOOD </a:t>
            </a:r>
            <a:r>
              <a:rPr lang="sk-SK" sz="4000" dirty="0">
                <a:solidFill>
                  <a:schemeClr val="bg1"/>
                </a:solidFill>
                <a:latin typeface="Calibri"/>
              </a:rPr>
              <a:t>&amp; BEVERAGE MANAGEMENT</a:t>
            </a:r>
            <a:r>
              <a:rPr lang="sk-SK" sz="4000" dirty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onika\Desktop\Team wor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218" y="1330113"/>
            <a:ext cx="9740180" cy="5527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2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56076A-49E6-4B3F-82E0-455C94CC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" y="-3954"/>
            <a:ext cx="4028571" cy="1022668"/>
          </a:xfrm>
          <a:prstGeom prst="rect">
            <a:avLst/>
          </a:prstGeom>
          <a:solidFill>
            <a:schemeClr val="bg1"/>
          </a:solidFill>
          <a:ln>
            <a:solidFill>
              <a:srgbClr val="63002E"/>
            </a:solidFill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F56C5-FE2F-4BAB-BA64-75B8FEECE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995" y="1341688"/>
            <a:ext cx="8164009" cy="1077421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63002E"/>
                </a:solidFill>
              </a:rPr>
              <a:t>GENERÁCIE ZAMESTNANCOV</a:t>
            </a:r>
            <a:endParaRPr lang="en-US" sz="3600" b="1" dirty="0">
              <a:solidFill>
                <a:srgbClr val="63002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86760-D352-4336-8E1D-D293B9B1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6820"/>
            <a:ext cx="9144000" cy="212974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S akou generáciou pracujete?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Čo ju charakterizuje?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Čo ju motivuje?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Využívate správne nástroje?</a:t>
            </a:r>
          </a:p>
          <a:p>
            <a:pPr marL="342900" indent="-342900" algn="l"/>
            <a:endParaRPr lang="sk-SK" dirty="0">
              <a:solidFill>
                <a:srgbClr val="63002E"/>
              </a:solidFill>
            </a:endParaRPr>
          </a:p>
          <a:p>
            <a:pPr marL="342900" indent="-342900" algn="l"/>
            <a:endParaRPr lang="en-US" dirty="0">
              <a:solidFill>
                <a:srgbClr val="63002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E3F54C-583F-4E63-88AB-DE833AE8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990" y="1"/>
            <a:ext cx="8164009" cy="1030287"/>
          </a:xfrm>
          <a:prstGeom prst="rect">
            <a:avLst/>
          </a:prstGeom>
          <a:solidFill>
            <a:srgbClr val="63002E"/>
          </a:solidFill>
          <a:ln>
            <a:noFill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sk-SK" sz="3600" dirty="0">
                <a:solidFill>
                  <a:schemeClr val="bg1"/>
                </a:solidFill>
              </a:rPr>
              <a:t>2. PERSONÁLNY MANAŽMENT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7361499" y="2951544"/>
            <a:ext cx="2002600" cy="1569660"/>
          </a:xfrm>
          <a:prstGeom prst="rect">
            <a:avLst/>
          </a:prstGeom>
          <a:solidFill>
            <a:srgbClr val="C4005D"/>
          </a:solidFill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</a:rPr>
              <a:t>Baby </a:t>
            </a:r>
            <a:r>
              <a:rPr lang="sk-SK" sz="2400" dirty="0" err="1">
                <a:solidFill>
                  <a:schemeClr val="bg1"/>
                </a:solidFill>
              </a:rPr>
              <a:t>boomer</a:t>
            </a:r>
            <a:r>
              <a:rPr lang="sk-SK" sz="2400" dirty="0">
                <a:solidFill>
                  <a:schemeClr val="bg1"/>
                </a:solidFill>
              </a:rPr>
              <a:t>?</a:t>
            </a:r>
          </a:p>
          <a:p>
            <a:r>
              <a:rPr lang="sk-SK" sz="2400" dirty="0" err="1">
                <a:solidFill>
                  <a:schemeClr val="bg1"/>
                </a:solidFill>
              </a:rPr>
              <a:t>Genrácia</a:t>
            </a:r>
            <a:r>
              <a:rPr lang="sk-SK" sz="2400" dirty="0">
                <a:solidFill>
                  <a:schemeClr val="bg1"/>
                </a:solidFill>
              </a:rPr>
              <a:t> X?</a:t>
            </a:r>
          </a:p>
          <a:p>
            <a:r>
              <a:rPr lang="sk-SK" sz="2400" dirty="0">
                <a:solidFill>
                  <a:schemeClr val="bg1"/>
                </a:solidFill>
              </a:rPr>
              <a:t>Generácia Y?</a:t>
            </a:r>
          </a:p>
          <a:p>
            <a:r>
              <a:rPr lang="sk-SK" sz="2400" dirty="0">
                <a:solidFill>
                  <a:schemeClr val="bg1"/>
                </a:solidFill>
              </a:rPr>
              <a:t>Generácia Z?</a:t>
            </a:r>
          </a:p>
        </p:txBody>
      </p:sp>
    </p:spTree>
    <p:extLst>
      <p:ext uri="{BB962C8B-B14F-4D97-AF65-F5344CB8AC3E}">
        <p14:creationId xmlns="" xmlns:p14="http://schemas.microsoft.com/office/powerpoint/2010/main" val="3662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381" y="267494"/>
            <a:ext cx="11055019" cy="1145282"/>
          </a:xfrm>
        </p:spPr>
        <p:txBody>
          <a:bodyPr/>
          <a:lstStyle/>
          <a:p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47329" y="-1"/>
          <a:ext cx="12144673" cy="6470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237185"/>
                <a:gridCol w="24384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r>
                        <a:rPr lang="sk-SK" sz="2400" dirty="0" smtClean="0">
                          <a:latin typeface="Calibri" pitchFamily="34" charset="0"/>
                        </a:rPr>
                        <a:t>Generácie:</a:t>
                      </a:r>
                      <a:endParaRPr lang="sk-SK" sz="2400" dirty="0"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2200" dirty="0" smtClean="0">
                          <a:latin typeface="Calibri" pitchFamily="34" charset="0"/>
                        </a:rPr>
                        <a:t>Baby Boom </a:t>
                      </a:r>
                    </a:p>
                    <a:p>
                      <a:r>
                        <a:rPr lang="sk-SK" sz="2200" dirty="0" smtClean="0">
                          <a:latin typeface="Calibri" pitchFamily="34" charset="0"/>
                        </a:rPr>
                        <a:t>(narodenie</a:t>
                      </a:r>
                    </a:p>
                    <a:p>
                      <a:r>
                        <a:rPr lang="sk-SK" sz="2200" dirty="0" smtClean="0">
                          <a:latin typeface="Calibri" pitchFamily="34" charset="0"/>
                        </a:rPr>
                        <a:t>1946 – 1964)</a:t>
                      </a:r>
                      <a:endParaRPr lang="sk-SK" sz="2200" dirty="0"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2200" dirty="0" smtClean="0">
                          <a:latin typeface="Calibri" pitchFamily="34" charset="0"/>
                        </a:rPr>
                        <a:t>Generácia X</a:t>
                      </a:r>
                    </a:p>
                    <a:p>
                      <a:r>
                        <a:rPr lang="sk-SK" sz="2200" dirty="0" smtClean="0">
                          <a:latin typeface="Calibri" pitchFamily="34" charset="0"/>
                        </a:rPr>
                        <a:t>(narodenie</a:t>
                      </a:r>
                    </a:p>
                    <a:p>
                      <a:r>
                        <a:rPr lang="sk-SK" sz="2200" dirty="0" smtClean="0">
                          <a:latin typeface="Calibri" pitchFamily="34" charset="0"/>
                        </a:rPr>
                        <a:t>1965 – 1979)</a:t>
                      </a:r>
                      <a:endParaRPr lang="sk-SK" sz="2200" dirty="0"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2200" b="1" dirty="0" smtClean="0">
                          <a:latin typeface="Calibri" pitchFamily="34" charset="0"/>
                        </a:rPr>
                        <a:t>Generácia Y</a:t>
                      </a:r>
                    </a:p>
                    <a:p>
                      <a:r>
                        <a:rPr lang="sk-SK" sz="2200" b="1" dirty="0" smtClean="0">
                          <a:latin typeface="Calibri" pitchFamily="34" charset="0"/>
                        </a:rPr>
                        <a:t>(narodenie</a:t>
                      </a:r>
                    </a:p>
                    <a:p>
                      <a:r>
                        <a:rPr lang="sk-SK" sz="2200" b="1" dirty="0" smtClean="0">
                          <a:latin typeface="Calibri" pitchFamily="34" charset="0"/>
                        </a:rPr>
                        <a:t>1980 – 1994)</a:t>
                      </a:r>
                      <a:endParaRPr lang="sk-SK" sz="2200" b="1" dirty="0"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2200" dirty="0" smtClean="0">
                          <a:latin typeface="Calibri" pitchFamily="34" charset="0"/>
                        </a:rPr>
                        <a:t>Generácia Z</a:t>
                      </a:r>
                    </a:p>
                    <a:p>
                      <a:r>
                        <a:rPr lang="sk-SK" sz="2200" dirty="0" smtClean="0">
                          <a:latin typeface="Calibri" pitchFamily="34" charset="0"/>
                        </a:rPr>
                        <a:t>(narodenie 1995 – 2009)</a:t>
                      </a:r>
                      <a:endParaRPr lang="sk-SK" sz="2200" dirty="0">
                        <a:latin typeface="Calibri" pitchFamily="34" charset="0"/>
                      </a:endParaRPr>
                    </a:p>
                  </a:txBody>
                  <a:tcPr marL="121920" marR="121920"/>
                </a:tc>
              </a:tr>
              <a:tr h="1913385">
                <a:tc>
                  <a:txBody>
                    <a:bodyPr/>
                    <a:lstStyle/>
                    <a:p>
                      <a:r>
                        <a:rPr lang="sk-SK" sz="1800" b="1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Aké</a:t>
                      </a:r>
                      <a:r>
                        <a:rPr lang="sk-SK" sz="1800" b="1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majú pozadie?</a:t>
                      </a:r>
                    </a:p>
                    <a:p>
                      <a:r>
                        <a:rPr lang="sk-SK" sz="1800" b="1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Čo ich najviac charakterizuje?</a:t>
                      </a:r>
                    </a:p>
                    <a:p>
                      <a:r>
                        <a:rPr lang="sk-SK" sz="1800" b="1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V čo veria?</a:t>
                      </a:r>
                      <a:endParaRPr lang="sk-SK" sz="1800" b="1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akceptujú autoritu, disciplinovaní,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hľadajú dlhodobé zamestnanie,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stabilitu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dôležitá výška</a:t>
                      </a: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príjmu a spoločenský status,</a:t>
                      </a:r>
                    </a:p>
                    <a:p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disciplinovaní,</a:t>
                      </a:r>
                    </a:p>
                    <a:p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lojálni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sebavedomí,</a:t>
                      </a:r>
                    </a:p>
                    <a:p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chcú si užiť život a prácu,</a:t>
                      </a:r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dôležitá</a:t>
                      </a: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tímová</a:t>
                      </a: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práca,</a:t>
                      </a:r>
                    </a:p>
                    <a:p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sloboda</a:t>
                      </a:r>
                    </a:p>
                    <a:p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osobná úcta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veria v osobný</a:t>
                      </a: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talent, zručnosti,</a:t>
                      </a:r>
                    </a:p>
                    <a:p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najviac vzdelaní,</a:t>
                      </a:r>
                    </a:p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nízka</a:t>
                      </a: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schopnosť počúvania,</a:t>
                      </a:r>
                    </a:p>
                    <a:p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odvážni,</a:t>
                      </a:r>
                    </a:p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potreba</a:t>
                      </a: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informácií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sk-SK" sz="1800" b="1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Rešpekt</a:t>
                      </a:r>
                      <a:endParaRPr lang="sk-SK" sz="1800" b="1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Prirodzený rešpekt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Uznávajú</a:t>
                      </a: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zdvorilosť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Dôvod? 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Dôvod?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</a:tr>
              <a:tr h="923529">
                <a:tc>
                  <a:txBody>
                    <a:bodyPr/>
                    <a:lstStyle/>
                    <a:p>
                      <a:r>
                        <a:rPr lang="sk-SK" sz="1800" b="1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Peniaze</a:t>
                      </a:r>
                      <a:endParaRPr lang="sk-SK" sz="1800" b="1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Musíme zarobiť peniaze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Peniaze nie sú všetko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Rovnováha</a:t>
                      </a: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medzi prácou a súkromím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Rovnováha</a:t>
                      </a: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medzi prácou a súkromím</a:t>
                      </a:r>
                      <a:endParaRPr lang="sk-SK" sz="1800" dirty="0" smtClean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  <a:p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sk-SK" sz="2200" b="1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Kariéra</a:t>
                      </a:r>
                      <a:endParaRPr lang="sk-SK" sz="2200" b="1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Postupne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Hľadanie čo najkratšej cesty na vrchol kariéry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Daj mi slobodu, úctu, ukáž mi, čo očakávaš, inak dám výpoveď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sk-SK" sz="180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Chce</a:t>
                      </a:r>
                      <a:r>
                        <a:rPr lang="sk-SK" sz="1800" baseline="0" dirty="0" smtClean="0">
                          <a:solidFill>
                            <a:srgbClr val="606060"/>
                          </a:solidFill>
                          <a:latin typeface="Calibri" pitchFamily="34" charset="0"/>
                        </a:rPr>
                        <a:t> byť hrdý na spoločnosť, pre ktorú pracuje</a:t>
                      </a:r>
                      <a:endParaRPr lang="sk-SK" sz="1800" dirty="0">
                        <a:solidFill>
                          <a:srgbClr val="606060"/>
                        </a:solidFill>
                        <a:latin typeface="Calibri" pitchFamily="34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56076A-49E6-4B3F-82E0-455C94CC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" y="-3954"/>
            <a:ext cx="4028571" cy="1022668"/>
          </a:xfrm>
          <a:prstGeom prst="rect">
            <a:avLst/>
          </a:prstGeom>
          <a:solidFill>
            <a:schemeClr val="bg1"/>
          </a:solidFill>
          <a:ln>
            <a:solidFill>
              <a:srgbClr val="63002E"/>
            </a:solidFill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F56C5-FE2F-4BAB-BA64-75B8FEECE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995" y="1341688"/>
            <a:ext cx="8164009" cy="1077421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63002E"/>
                </a:solidFill>
              </a:rPr>
              <a:t>ZÁKONITOSTI ALEBO</a:t>
            </a:r>
            <a:endParaRPr lang="en-US" sz="3200" b="1" dirty="0">
              <a:solidFill>
                <a:srgbClr val="63002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86760-D352-4336-8E1D-D293B9B1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16819"/>
            <a:ext cx="9369287" cy="3059911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400" dirty="0">
                <a:solidFill>
                  <a:srgbClr val="63002E"/>
                </a:solidFill>
              </a:rPr>
              <a:t>Správni ľudia v tíme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400" dirty="0">
                <a:solidFill>
                  <a:srgbClr val="63002E"/>
                </a:solidFill>
              </a:rPr>
              <a:t>Vzdelávanie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400" dirty="0">
                <a:solidFill>
                  <a:srgbClr val="63002E"/>
                </a:solidFill>
              </a:rPr>
              <a:t>Vedenie (</a:t>
            </a:r>
            <a:r>
              <a:rPr lang="sk-SK" sz="4400" dirty="0" err="1">
                <a:solidFill>
                  <a:srgbClr val="63002E"/>
                </a:solidFill>
              </a:rPr>
              <a:t>Leadership</a:t>
            </a:r>
            <a:r>
              <a:rPr lang="sk-SK" sz="4400" dirty="0">
                <a:solidFill>
                  <a:srgbClr val="63002E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400" dirty="0">
                <a:solidFill>
                  <a:srgbClr val="63002E"/>
                </a:solidFill>
              </a:rPr>
              <a:t>Pravidelné </a:t>
            </a:r>
            <a:r>
              <a:rPr lang="sk-SK" sz="4400" dirty="0" err="1">
                <a:solidFill>
                  <a:srgbClr val="63002E"/>
                </a:solidFill>
              </a:rPr>
              <a:t>meetingy</a:t>
            </a:r>
            <a:endParaRPr lang="sk-SK" sz="4400" dirty="0">
              <a:solidFill>
                <a:srgbClr val="63002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400" dirty="0">
                <a:solidFill>
                  <a:srgbClr val="63002E"/>
                </a:solidFill>
              </a:rPr>
              <a:t>Vyššie ciele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400" dirty="0">
                <a:solidFill>
                  <a:srgbClr val="63002E"/>
                </a:solidFill>
              </a:rPr>
              <a:t>Tímová práca, priateľské </a:t>
            </a:r>
            <a:r>
              <a:rPr lang="sk-SK" sz="4400" dirty="0" smtClean="0">
                <a:solidFill>
                  <a:srgbClr val="63002E"/>
                </a:solidFill>
              </a:rPr>
              <a:t>prostredie</a:t>
            </a:r>
            <a:endParaRPr lang="sk-SK" sz="4400" dirty="0">
              <a:solidFill>
                <a:srgbClr val="63002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400" dirty="0">
                <a:solidFill>
                  <a:srgbClr val="63002E"/>
                </a:solidFill>
              </a:rPr>
              <a:t>Odmeny na základe výsledkov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400" dirty="0">
                <a:solidFill>
                  <a:srgbClr val="63002E"/>
                </a:solidFill>
              </a:rPr>
              <a:t>Pracovný rozvrh</a:t>
            </a:r>
          </a:p>
          <a:p>
            <a:pPr marL="342900" indent="-342900" algn="l"/>
            <a:endParaRPr lang="sk-SK" dirty="0">
              <a:solidFill>
                <a:srgbClr val="63002E"/>
              </a:solidFill>
            </a:endParaRPr>
          </a:p>
          <a:p>
            <a:pPr marL="342900" indent="-342900" algn="l"/>
            <a:endParaRPr lang="en-US" dirty="0">
              <a:solidFill>
                <a:srgbClr val="63002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E3F54C-583F-4E63-88AB-DE833AE8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990" y="1"/>
            <a:ext cx="8164009" cy="1030287"/>
          </a:xfrm>
          <a:prstGeom prst="rect">
            <a:avLst/>
          </a:prstGeom>
          <a:solidFill>
            <a:srgbClr val="63002E"/>
          </a:solidFill>
          <a:ln>
            <a:noFill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sk-SK" sz="3600" dirty="0">
                <a:solidFill>
                  <a:schemeClr val="bg1"/>
                </a:solidFill>
              </a:rPr>
              <a:t>2. PERSONÁLNY MANAŽMENT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7003690" y="3985109"/>
            <a:ext cx="3258136" cy="830997"/>
          </a:xfrm>
          <a:prstGeom prst="rect">
            <a:avLst/>
          </a:prstGeom>
          <a:solidFill>
            <a:srgbClr val="C4005D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sz="2400" dirty="0">
                <a:solidFill>
                  <a:schemeClr val="bg1"/>
                </a:solidFill>
              </a:rPr>
              <a:t>8 PROCESOV POZITÍVNEJ</a:t>
            </a:r>
          </a:p>
          <a:p>
            <a:pPr algn="ctr"/>
            <a:r>
              <a:rPr lang="sk-SK" sz="2400" dirty="0">
                <a:solidFill>
                  <a:schemeClr val="bg1"/>
                </a:solidFill>
              </a:rPr>
              <a:t> MOTIVÁCIE</a:t>
            </a:r>
          </a:p>
        </p:txBody>
      </p:sp>
      <p:sp>
        <p:nvSpPr>
          <p:cNvPr id="5" name="Šípka: nadol 4">
            <a:extLst>
              <a:ext uri="{FF2B5EF4-FFF2-40B4-BE49-F238E27FC236}">
                <a16:creationId xmlns="" xmlns:a16="http://schemas.microsoft.com/office/drawing/2014/main" id="{CD5B138E-4842-4661-8C72-6BB53313D90B}"/>
              </a:ext>
            </a:extLst>
          </p:cNvPr>
          <p:cNvSpPr/>
          <p:nvPr/>
        </p:nvSpPr>
        <p:spPr>
          <a:xfrm>
            <a:off x="7885043" y="2419109"/>
            <a:ext cx="484632" cy="978408"/>
          </a:xfrm>
          <a:prstGeom prst="downArrow">
            <a:avLst/>
          </a:prstGeom>
          <a:solidFill>
            <a:srgbClr val="C400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62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56076A-49E6-4B3F-82E0-455C94CC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" y="-3954"/>
            <a:ext cx="4028571" cy="1022668"/>
          </a:xfrm>
          <a:prstGeom prst="rect">
            <a:avLst/>
          </a:prstGeom>
          <a:solidFill>
            <a:schemeClr val="bg1"/>
          </a:solidFill>
          <a:ln>
            <a:solidFill>
              <a:srgbClr val="63002E"/>
            </a:solidFill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F56C5-FE2F-4BAB-BA64-75B8FEECE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995" y="1341688"/>
            <a:ext cx="8164009" cy="1077421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63002E"/>
                </a:solidFill>
              </a:rPr>
              <a:t>KTORÝ NÁSTROJ?</a:t>
            </a:r>
            <a:endParaRPr lang="en-US" sz="3600" b="1" dirty="0">
              <a:solidFill>
                <a:srgbClr val="63002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86760-D352-4336-8E1D-D293B9B1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6820"/>
            <a:ext cx="9144000" cy="2129742"/>
          </a:xfrm>
        </p:spPr>
        <p:txBody>
          <a:bodyPr>
            <a:normAutofit/>
          </a:bodyPr>
          <a:lstStyle/>
          <a:p>
            <a:pPr marL="342900" indent="-342900" algn="l"/>
            <a:endParaRPr lang="sk-SK" dirty="0">
              <a:solidFill>
                <a:srgbClr val="63002E"/>
              </a:solidFill>
            </a:endParaRPr>
          </a:p>
          <a:p>
            <a:pPr marL="342900" indent="-342900" algn="l"/>
            <a:endParaRPr lang="en-US" dirty="0">
              <a:solidFill>
                <a:srgbClr val="63002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E3F54C-583F-4E63-88AB-DE833AE8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990" y="1"/>
            <a:ext cx="8164009" cy="1030287"/>
          </a:xfrm>
          <a:prstGeom prst="rect">
            <a:avLst/>
          </a:prstGeom>
          <a:solidFill>
            <a:srgbClr val="63002E"/>
          </a:solidFill>
          <a:ln>
            <a:noFill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sk-SK" sz="3600" dirty="0">
                <a:solidFill>
                  <a:schemeClr val="bg1"/>
                </a:solidFill>
              </a:rPr>
              <a:t>2. PERSONÁLNY MANAŽMENT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>
            <a:extLst>
              <a:ext uri="{FF2B5EF4-FFF2-40B4-BE49-F238E27FC236}">
                <a16:creationId xmlns="" xmlns:a16="http://schemas.microsoft.com/office/drawing/2014/main" id="{7E20B736-BEB7-4AC2-81CC-7DABB31B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6394" y="2419109"/>
            <a:ext cx="7539209" cy="434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53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56076A-49E6-4B3F-82E0-455C94CC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" y="-3954"/>
            <a:ext cx="4028571" cy="1022668"/>
          </a:xfrm>
          <a:prstGeom prst="rect">
            <a:avLst/>
          </a:prstGeom>
          <a:solidFill>
            <a:schemeClr val="bg1"/>
          </a:solidFill>
          <a:ln>
            <a:solidFill>
              <a:srgbClr val="63002E"/>
            </a:solidFill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F56C5-FE2F-4BAB-BA64-75B8FEECE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995" y="1341687"/>
            <a:ext cx="8164009" cy="1252899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63002E"/>
                </a:solidFill>
              </a:rPr>
              <a:t>Lucia MEŠKOVÁ, MBA</a:t>
            </a:r>
            <a:endParaRPr lang="en-US" sz="3200" b="1" dirty="0">
              <a:solidFill>
                <a:srgbClr val="63002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86760-D352-4336-8E1D-D293B9B1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39970"/>
            <a:ext cx="9144000" cy="182011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Praktické skúsenosti z medzinárodného prostredia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Personálny manažment, FB Manažment, Manažment kvality, Predaj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Lektorka, audítorka kvality; vzdelávanie, štandardy, audity kvality</a:t>
            </a:r>
          </a:p>
          <a:p>
            <a:pPr marL="342900" indent="-342900" algn="l"/>
            <a:endParaRPr lang="sk-SK" dirty="0">
              <a:solidFill>
                <a:srgbClr val="63002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63002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E3F54C-583F-4E63-88AB-DE833AE8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990" y="1"/>
            <a:ext cx="8164009" cy="1030287"/>
          </a:xfrm>
          <a:prstGeom prst="rect">
            <a:avLst/>
          </a:prstGeom>
          <a:solidFill>
            <a:srgbClr val="63002E"/>
          </a:solidFill>
          <a:ln>
            <a:noFill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sk-SK" sz="4000" dirty="0">
                <a:solidFill>
                  <a:schemeClr val="bg1"/>
                </a:solidFill>
              </a:rPr>
              <a:t>FOOD </a:t>
            </a:r>
            <a:r>
              <a:rPr lang="sk-SK" sz="4000" dirty="0">
                <a:solidFill>
                  <a:schemeClr val="bg1"/>
                </a:solidFill>
                <a:latin typeface="Calibri"/>
              </a:rPr>
              <a:t>&amp; BEVERAGE MANAGEMENT</a:t>
            </a:r>
            <a:r>
              <a:rPr lang="sk-SK" sz="4000" dirty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onika\Desktop\iroqiois.png">
            <a:extLst>
              <a:ext uri="{FF2B5EF4-FFF2-40B4-BE49-F238E27FC236}">
                <a16:creationId xmlns="" xmlns:a16="http://schemas.microsoft.com/office/drawing/2014/main" id="{CC39A7EC-2DC8-4234-AE50-976C085C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614" y="5072258"/>
            <a:ext cx="1962919" cy="1477873"/>
          </a:xfrm>
          <a:prstGeom prst="rect">
            <a:avLst/>
          </a:prstGeom>
          <a:noFill/>
        </p:spPr>
      </p:pic>
      <p:pic>
        <p:nvPicPr>
          <p:cNvPr id="9" name="Picture 3" descr="C:\Users\Monika\Desktop\accor_hotels_logo_detail.png">
            <a:extLst>
              <a:ext uri="{FF2B5EF4-FFF2-40B4-BE49-F238E27FC236}">
                <a16:creationId xmlns="" xmlns:a16="http://schemas.microsoft.com/office/drawing/2014/main" id="{F60B8754-9D74-4273-82FD-F4440A6D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173" y="5177586"/>
            <a:ext cx="2670384" cy="915942"/>
          </a:xfrm>
          <a:prstGeom prst="rect">
            <a:avLst/>
          </a:prstGeom>
          <a:noFill/>
        </p:spPr>
      </p:pic>
      <p:pic>
        <p:nvPicPr>
          <p:cNvPr id="10" name="Picture 5" descr="C:\Users\Monika\Desktop\regus.jpg">
            <a:extLst>
              <a:ext uri="{FF2B5EF4-FFF2-40B4-BE49-F238E27FC236}">
                <a16:creationId xmlns="" xmlns:a16="http://schemas.microsoft.com/office/drawing/2014/main" id="{3F62F3C3-AE41-4806-99A4-DF613EA0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8923" y="5085184"/>
            <a:ext cx="2569132" cy="1139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02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1424" y="267494"/>
            <a:ext cx="10670976" cy="209178"/>
          </a:xfrm>
        </p:spPr>
        <p:txBody>
          <a:bodyPr>
            <a:normAutofit fontScale="90000"/>
          </a:bodyPr>
          <a:lstStyle/>
          <a:p>
            <a:r>
              <a:rPr lang="sk-SK" sz="27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sk-SK" sz="27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sk-SK" sz="27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sk-SK" sz="27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sk-SK" sz="2700" dirty="0" smtClean="0">
                <a:solidFill>
                  <a:schemeClr val="tx1"/>
                </a:solidFill>
                <a:effectLst/>
                <a:latin typeface="Calibri" pitchFamily="34" charset="0"/>
              </a:rPr>
              <a:t/>
            </a:r>
            <a:br>
              <a:rPr lang="sk-SK" sz="2700" dirty="0" smtClean="0">
                <a:solidFill>
                  <a:schemeClr val="tx1"/>
                </a:solidFill>
                <a:effectLst/>
                <a:latin typeface="Calibri" pitchFamily="34" charset="0"/>
              </a:rPr>
            </a:br>
            <a:endParaRPr lang="sk-SK" dirty="0"/>
          </a:p>
        </p:txBody>
      </p:sp>
      <p:pic>
        <p:nvPicPr>
          <p:cNvPr id="77826" name="Picture 2" descr="C:\Users\Monika\Desktop\MercureLogo.svg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66" y="1504746"/>
            <a:ext cx="2894112" cy="1102250"/>
          </a:xfrm>
          <a:prstGeom prst="rect">
            <a:avLst/>
          </a:prstGeom>
          <a:noFill/>
        </p:spPr>
      </p:pic>
      <p:pic>
        <p:nvPicPr>
          <p:cNvPr id="77827" name="Picture 3" descr="C:\Users\Monika\Desktop\08_logo_kdev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347" y="3199658"/>
            <a:ext cx="3086100" cy="790575"/>
          </a:xfrm>
          <a:prstGeom prst="rect">
            <a:avLst/>
          </a:prstGeom>
          <a:noFill/>
        </p:spPr>
      </p:pic>
      <p:pic>
        <p:nvPicPr>
          <p:cNvPr id="77828" name="Picture 4" descr="C:\Users\Monika\Desktop\logo vill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4154" y="1424064"/>
            <a:ext cx="4271797" cy="1262122"/>
          </a:xfrm>
          <a:prstGeom prst="rect">
            <a:avLst/>
          </a:prstGeom>
          <a:noFill/>
        </p:spPr>
      </p:pic>
      <p:pic>
        <p:nvPicPr>
          <p:cNvPr id="77829" name="Picture 5" descr="C:\Users\Monika\Desktop\Referencie-Monarch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0719" y="4693025"/>
            <a:ext cx="2177819" cy="1361137"/>
          </a:xfrm>
          <a:prstGeom prst="rect">
            <a:avLst/>
          </a:prstGeom>
          <a:noFill/>
        </p:spPr>
      </p:pic>
      <p:pic>
        <p:nvPicPr>
          <p:cNvPr id="77831" name="Picture 7" descr="C:\Users\Monika\Desktop\Referencie-UrbanHou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70358" y="2953870"/>
            <a:ext cx="2292961" cy="1328874"/>
          </a:xfrm>
          <a:prstGeom prst="rect">
            <a:avLst/>
          </a:prstGeom>
          <a:noFill/>
        </p:spPr>
      </p:pic>
      <p:pic>
        <p:nvPicPr>
          <p:cNvPr id="77832" name="Picture 8" descr="C:\Users\Monika\Desktop\Referencie-Hotel_Park_Avenue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3510" y="4522695"/>
            <a:ext cx="2189041" cy="1368151"/>
          </a:xfrm>
          <a:prstGeom prst="rect">
            <a:avLst/>
          </a:prstGeom>
          <a:noFill/>
        </p:spPr>
      </p:pic>
      <p:pic>
        <p:nvPicPr>
          <p:cNvPr id="77833" name="Picture 9" descr="C:\Users\Monika\Desktop\kaskad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9956" y="4700573"/>
            <a:ext cx="2304256" cy="1335421"/>
          </a:xfrm>
          <a:prstGeom prst="rect">
            <a:avLst/>
          </a:prstGeom>
          <a:noFill/>
        </p:spPr>
      </p:pic>
      <p:pic>
        <p:nvPicPr>
          <p:cNvPr id="77834" name="Picture 10" descr="C:\Users\Monika\Desktop\Referencie-Yasmin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7240" y="3034553"/>
            <a:ext cx="2273829" cy="1421144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>
            <a:off x="431371" y="548681"/>
            <a:ext cx="11329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400" dirty="0" smtClean="0">
              <a:latin typeface="Calibri" pitchFamily="34" charset="0"/>
            </a:endParaRPr>
          </a:p>
          <a:p>
            <a:r>
              <a:rPr lang="sk-SK" sz="2400" dirty="0" smtClean="0">
                <a:latin typeface="Calibri" pitchFamily="34" charset="0"/>
              </a:rPr>
              <a:t>NIEKTORÍ NAŠI KLIENTI:</a:t>
            </a:r>
          </a:p>
        </p:txBody>
      </p:sp>
      <p:pic>
        <p:nvPicPr>
          <p:cNvPr id="77835" name="Picture 11" descr="C:\Users\Monika\Desktop\Referencie-Residence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95344" y="4718211"/>
            <a:ext cx="2260441" cy="1412776"/>
          </a:xfrm>
          <a:prstGeom prst="rect">
            <a:avLst/>
          </a:prstGeom>
          <a:noFill/>
        </p:spPr>
      </p:pic>
      <p:sp>
        <p:nvSpPr>
          <p:cNvPr id="2050" name="AutoShape 2" descr="Výsledok vyhľadávania obrázkov pre dopyt hotel lomnic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hotel lomnic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hotel lomnic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6" name="AutoShape 8" descr="Výsledok vyhľadávania obrázkov pre dopyt hotel lomnic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8" name="AutoShape 10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9" name="Picture 11" descr="C:\Users\Monika\Desktop\Lomnioca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7479" y="1334622"/>
            <a:ext cx="1714500" cy="1714500"/>
          </a:xfrm>
          <a:prstGeom prst="rect">
            <a:avLst/>
          </a:prstGeom>
          <a:noFill/>
        </p:spPr>
      </p:pic>
      <p:pic>
        <p:nvPicPr>
          <p:cNvPr id="21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Monika\Desktop\Kolib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66073" y="3108960"/>
            <a:ext cx="2346960" cy="124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56076A-49E6-4B3F-82E0-455C94CC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" y="-3954"/>
            <a:ext cx="4028571" cy="1022668"/>
          </a:xfrm>
          <a:prstGeom prst="rect">
            <a:avLst/>
          </a:prstGeom>
          <a:solidFill>
            <a:schemeClr val="bg1"/>
          </a:solidFill>
          <a:ln>
            <a:solidFill>
              <a:srgbClr val="63002E"/>
            </a:solidFill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F56C5-FE2F-4BAB-BA64-75B8FEECE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995" y="1341688"/>
            <a:ext cx="8164009" cy="1077421"/>
          </a:xfrm>
        </p:spPr>
        <p:txBody>
          <a:bodyPr>
            <a:normAutofit/>
          </a:bodyPr>
          <a:lstStyle/>
          <a:p>
            <a:r>
              <a:rPr lang="sk-SK" sz="3200" b="1" dirty="0">
                <a:solidFill>
                  <a:srgbClr val="63002E"/>
                </a:solidFill>
              </a:rPr>
              <a:t>ČO PREDSTAVUJE FB MANAŽMENT?</a:t>
            </a:r>
            <a:endParaRPr lang="en-US" sz="3200" b="1" dirty="0">
              <a:solidFill>
                <a:srgbClr val="63002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86760-D352-4336-8E1D-D293B9B1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6820"/>
            <a:ext cx="9144000" cy="212974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Štandardy kvality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Personálny manažment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Kalkulácie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FB </a:t>
            </a:r>
            <a:r>
              <a:rPr lang="sk-SK" dirty="0" err="1">
                <a:solidFill>
                  <a:srgbClr val="63002E"/>
                </a:solidFill>
              </a:rPr>
              <a:t>Control</a:t>
            </a:r>
            <a:r>
              <a:rPr lang="sk-SK" dirty="0">
                <a:solidFill>
                  <a:srgbClr val="63002E"/>
                </a:solidFill>
              </a:rPr>
              <a:t> a Manažment Kontroly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Zákaznícky servis a predaj</a:t>
            </a:r>
          </a:p>
          <a:p>
            <a:pPr marL="342900" indent="-342900" algn="l"/>
            <a:endParaRPr lang="en-US" dirty="0">
              <a:solidFill>
                <a:srgbClr val="63002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E3F54C-583F-4E63-88AB-DE833AE8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990" y="1"/>
            <a:ext cx="8164009" cy="1030287"/>
          </a:xfrm>
          <a:prstGeom prst="rect">
            <a:avLst/>
          </a:prstGeom>
          <a:solidFill>
            <a:srgbClr val="63002E"/>
          </a:solidFill>
          <a:ln>
            <a:noFill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sk-SK" sz="4000" dirty="0">
                <a:solidFill>
                  <a:schemeClr val="bg1"/>
                </a:solidFill>
              </a:rPr>
              <a:t>FOOD </a:t>
            </a:r>
            <a:r>
              <a:rPr lang="sk-SK" sz="4000" dirty="0">
                <a:solidFill>
                  <a:schemeClr val="bg1"/>
                </a:solidFill>
                <a:latin typeface="Calibri"/>
              </a:rPr>
              <a:t>&amp; BEVERAGE MANAGEMENT</a:t>
            </a:r>
            <a:r>
              <a:rPr lang="sk-SK" sz="4000" dirty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43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56076A-49E6-4B3F-82E0-455C94CC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" y="-3954"/>
            <a:ext cx="4028571" cy="1022668"/>
          </a:xfrm>
          <a:prstGeom prst="rect">
            <a:avLst/>
          </a:prstGeom>
          <a:solidFill>
            <a:schemeClr val="bg1"/>
          </a:solidFill>
          <a:ln>
            <a:solidFill>
              <a:srgbClr val="63002E"/>
            </a:solidFill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F56C5-FE2F-4BAB-BA64-75B8FEECE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995" y="1341688"/>
            <a:ext cx="8164009" cy="1077421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63002E"/>
                </a:solidFill>
              </a:rPr>
              <a:t>PRVKY</a:t>
            </a:r>
            <a:endParaRPr lang="en-US" sz="3600" b="1" dirty="0">
              <a:solidFill>
                <a:srgbClr val="63002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86760-D352-4336-8E1D-D293B9B1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6820"/>
            <a:ext cx="9144000" cy="212974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Prostredie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Servis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Komunikácia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Jedlá a nápoje</a:t>
            </a:r>
          </a:p>
          <a:p>
            <a:pPr marL="342900" indent="-342900" algn="l"/>
            <a:endParaRPr lang="sk-SK" dirty="0">
              <a:solidFill>
                <a:srgbClr val="63002E"/>
              </a:solidFill>
            </a:endParaRPr>
          </a:p>
          <a:p>
            <a:pPr marL="342900" indent="-342900" algn="l"/>
            <a:endParaRPr lang="en-US" dirty="0">
              <a:solidFill>
                <a:srgbClr val="63002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E3F54C-583F-4E63-88AB-DE833AE8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990" y="1"/>
            <a:ext cx="8164009" cy="1030287"/>
          </a:xfrm>
          <a:prstGeom prst="rect">
            <a:avLst/>
          </a:prstGeom>
          <a:solidFill>
            <a:srgbClr val="63002E"/>
          </a:solidFill>
          <a:ln>
            <a:noFill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sk-SK" sz="3600" dirty="0">
                <a:solidFill>
                  <a:schemeClr val="bg1"/>
                </a:solidFill>
              </a:rPr>
              <a:t>1. ŠTANDARDY KVALITY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5950635" y="2731625"/>
            <a:ext cx="5207360" cy="2554545"/>
          </a:xfrm>
          <a:prstGeom prst="rect">
            <a:avLst/>
          </a:prstGeom>
          <a:solidFill>
            <a:srgbClr val="C4005D"/>
          </a:solidFill>
        </p:spPr>
        <p:txBody>
          <a:bodyPr wrap="squar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„Kvalita môže existovať v každom hoteli a reštaurácii, ale len pokiaľ boli splnené alebo prevýšené očakávania hostí!“</a:t>
            </a:r>
          </a:p>
        </p:txBody>
      </p:sp>
    </p:spTree>
    <p:extLst>
      <p:ext uri="{BB962C8B-B14F-4D97-AF65-F5344CB8AC3E}">
        <p14:creationId xmlns="" xmlns:p14="http://schemas.microsoft.com/office/powerpoint/2010/main" val="3662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56076A-49E6-4B3F-82E0-455C94CC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" y="-3954"/>
            <a:ext cx="4028571" cy="1022668"/>
          </a:xfrm>
          <a:prstGeom prst="rect">
            <a:avLst/>
          </a:prstGeom>
          <a:solidFill>
            <a:schemeClr val="bg1"/>
          </a:solidFill>
          <a:ln>
            <a:solidFill>
              <a:srgbClr val="63002E"/>
            </a:solidFill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F56C5-FE2F-4BAB-BA64-75B8FEECE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995" y="1341687"/>
            <a:ext cx="8164009" cy="125289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63002E"/>
                </a:solidFill>
              </a:rPr>
              <a:t>PREČO?</a:t>
            </a:r>
            <a:endParaRPr lang="en-US" sz="4000" b="1" dirty="0">
              <a:solidFill>
                <a:srgbClr val="63002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86760-D352-4336-8E1D-D293B9B1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4324"/>
            <a:ext cx="9144000" cy="259042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Jednotný zákaznícky servis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Efektívnejšie školenia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Jasná komunikácia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>
                <a:solidFill>
                  <a:srgbClr val="63002E"/>
                </a:solidFill>
              </a:rPr>
              <a:t>Profesionálne </a:t>
            </a:r>
            <a:r>
              <a:rPr lang="sk-SK" smtClean="0">
                <a:solidFill>
                  <a:srgbClr val="63002E"/>
                </a:solidFill>
              </a:rPr>
              <a:t>prostredie </a:t>
            </a:r>
            <a:endParaRPr lang="sk-SK" dirty="0">
              <a:solidFill>
                <a:srgbClr val="63002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Jednoduchšia kontrola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Čas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>
              <a:solidFill>
                <a:srgbClr val="63002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>
              <a:solidFill>
                <a:srgbClr val="63002E"/>
              </a:solidFill>
            </a:endParaRPr>
          </a:p>
          <a:p>
            <a:pPr marL="342900" indent="-342900" algn="l"/>
            <a:endParaRPr lang="sk-SK" dirty="0">
              <a:solidFill>
                <a:srgbClr val="63002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63002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E3F54C-583F-4E63-88AB-DE833AE8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990" y="1"/>
            <a:ext cx="8164009" cy="1030287"/>
          </a:xfrm>
          <a:prstGeom prst="rect">
            <a:avLst/>
          </a:prstGeom>
          <a:solidFill>
            <a:srgbClr val="63002E"/>
          </a:solidFill>
          <a:ln>
            <a:noFill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sk-SK" sz="3600" dirty="0">
                <a:solidFill>
                  <a:schemeClr val="bg1"/>
                </a:solidFill>
              </a:rPr>
              <a:t>1</a:t>
            </a:r>
            <a:r>
              <a:rPr lang="sk-SK" sz="3200" dirty="0">
                <a:solidFill>
                  <a:schemeClr val="bg1"/>
                </a:solidFill>
              </a:rPr>
              <a:t>. </a:t>
            </a:r>
            <a:r>
              <a:rPr lang="sk-SK" sz="3600" dirty="0">
                <a:solidFill>
                  <a:schemeClr val="bg1"/>
                </a:solidFill>
              </a:rPr>
              <a:t>ŠTANDARDY KVALITY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7731888" y="3923818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667018" y="3565003"/>
            <a:ext cx="5046562" cy="954107"/>
          </a:xfrm>
          <a:prstGeom prst="rect">
            <a:avLst/>
          </a:prstGeom>
          <a:solidFill>
            <a:srgbClr val="C4005D"/>
          </a:solidFill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Kontinuálna spokojnosť hostí = </a:t>
            </a:r>
          </a:p>
          <a:p>
            <a:r>
              <a:rPr lang="sk-SK" sz="2800" dirty="0">
                <a:solidFill>
                  <a:schemeClr val="bg1"/>
                </a:solidFill>
              </a:rPr>
              <a:t>zvýšenie zisku = dlhodobý úspech</a:t>
            </a:r>
          </a:p>
        </p:txBody>
      </p:sp>
      <p:sp>
        <p:nvSpPr>
          <p:cNvPr id="11" name="Šípka doprava 10"/>
          <p:cNvSpPr/>
          <p:nvPr/>
        </p:nvSpPr>
        <p:spPr>
          <a:xfrm>
            <a:off x="5590572" y="38775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7439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56076A-49E6-4B3F-82E0-455C94CC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" y="-3954"/>
            <a:ext cx="4028571" cy="1022668"/>
          </a:xfrm>
          <a:prstGeom prst="rect">
            <a:avLst/>
          </a:prstGeom>
          <a:solidFill>
            <a:schemeClr val="bg1"/>
          </a:solidFill>
          <a:ln>
            <a:solidFill>
              <a:srgbClr val="63002E"/>
            </a:solidFill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F56C5-FE2F-4BAB-BA64-75B8FEECE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995" y="1341687"/>
            <a:ext cx="8164009" cy="125289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63002E"/>
                </a:solidFill>
              </a:rPr>
              <a:t>AKO?</a:t>
            </a:r>
            <a:endParaRPr lang="en-US" sz="4000" b="1" dirty="0">
              <a:solidFill>
                <a:srgbClr val="63002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86760-D352-4336-8E1D-D293B9B1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4324"/>
            <a:ext cx="9144000" cy="259042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Vypracovanie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Zavedenie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Zaškolenie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Kontrola</a:t>
            </a:r>
          </a:p>
          <a:p>
            <a:pPr algn="l"/>
            <a:endParaRPr lang="sk-SK" dirty="0">
              <a:solidFill>
                <a:srgbClr val="63002E"/>
              </a:solidFill>
            </a:endParaRPr>
          </a:p>
          <a:p>
            <a:pPr algn="l"/>
            <a:endParaRPr lang="sk-SK" dirty="0">
              <a:solidFill>
                <a:srgbClr val="63002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>
              <a:solidFill>
                <a:srgbClr val="63002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>
              <a:solidFill>
                <a:srgbClr val="63002E"/>
              </a:solidFill>
            </a:endParaRPr>
          </a:p>
          <a:p>
            <a:pPr marL="342900" indent="-342900" algn="l"/>
            <a:endParaRPr lang="sk-SK" dirty="0">
              <a:solidFill>
                <a:srgbClr val="63002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63002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E3F54C-583F-4E63-88AB-DE833AE8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990" y="1"/>
            <a:ext cx="8164009" cy="1030287"/>
          </a:xfrm>
          <a:prstGeom prst="rect">
            <a:avLst/>
          </a:prstGeom>
          <a:solidFill>
            <a:srgbClr val="63002E"/>
          </a:solidFill>
          <a:ln>
            <a:noFill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sk-SK" sz="3600" dirty="0">
                <a:solidFill>
                  <a:schemeClr val="bg1"/>
                </a:solidFill>
              </a:rPr>
              <a:t>1</a:t>
            </a:r>
            <a:r>
              <a:rPr lang="sk-SK" sz="3200" dirty="0">
                <a:solidFill>
                  <a:schemeClr val="bg1"/>
                </a:solidFill>
              </a:rPr>
              <a:t>. </a:t>
            </a:r>
            <a:r>
              <a:rPr lang="sk-SK" sz="3600" dirty="0">
                <a:solidFill>
                  <a:schemeClr val="bg1"/>
                </a:solidFill>
              </a:rPr>
              <a:t>ŠTANDARDY KVALITY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7731888" y="3923818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667018" y="3565003"/>
            <a:ext cx="5046562" cy="523220"/>
          </a:xfrm>
          <a:prstGeom prst="rect">
            <a:avLst/>
          </a:prstGeom>
          <a:solidFill>
            <a:srgbClr val="C4005D"/>
          </a:solidFill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Manuály, </a:t>
            </a:r>
            <a:r>
              <a:rPr lang="sk-SK" sz="2800" dirty="0" err="1">
                <a:solidFill>
                  <a:schemeClr val="bg1"/>
                </a:solidFill>
              </a:rPr>
              <a:t>check</a:t>
            </a:r>
            <a:r>
              <a:rPr lang="sk-SK" sz="2800" dirty="0">
                <a:solidFill>
                  <a:schemeClr val="bg1"/>
                </a:solidFill>
              </a:rPr>
              <a:t> listy</a:t>
            </a:r>
          </a:p>
        </p:txBody>
      </p:sp>
      <p:sp>
        <p:nvSpPr>
          <p:cNvPr id="11" name="Šípka doprava 10"/>
          <p:cNvSpPr/>
          <p:nvPr/>
        </p:nvSpPr>
        <p:spPr>
          <a:xfrm>
            <a:off x="5590572" y="3877519"/>
            <a:ext cx="978408" cy="484632"/>
          </a:xfrm>
          <a:prstGeom prst="rightArrow">
            <a:avLst/>
          </a:prstGeom>
          <a:solidFill>
            <a:srgbClr val="C400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988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56076A-49E6-4B3F-82E0-455C94CC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" y="-3954"/>
            <a:ext cx="4028571" cy="1022668"/>
          </a:xfrm>
          <a:prstGeom prst="rect">
            <a:avLst/>
          </a:prstGeom>
          <a:solidFill>
            <a:schemeClr val="bg1"/>
          </a:solidFill>
          <a:ln>
            <a:solidFill>
              <a:srgbClr val="63002E"/>
            </a:solidFill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F56C5-FE2F-4BAB-BA64-75B8FEECE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995" y="1341688"/>
            <a:ext cx="8164009" cy="1077421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63002E"/>
                </a:solidFill>
              </a:rPr>
              <a:t>PROCESY</a:t>
            </a:r>
            <a:endParaRPr lang="en-US" sz="3600" b="1" dirty="0">
              <a:solidFill>
                <a:srgbClr val="63002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86760-D352-4336-8E1D-D293B9B1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6820"/>
            <a:ext cx="9144000" cy="212974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Výberový proces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Školenia a rozvoj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Vedenie (</a:t>
            </a:r>
            <a:r>
              <a:rPr lang="sk-SK" dirty="0" err="1">
                <a:solidFill>
                  <a:srgbClr val="63002E"/>
                </a:solidFill>
              </a:rPr>
              <a:t>Leadership</a:t>
            </a:r>
            <a:r>
              <a:rPr lang="sk-SK" dirty="0">
                <a:solidFill>
                  <a:srgbClr val="63002E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63002E"/>
                </a:solidFill>
              </a:rPr>
              <a:t>Nástroje pozitívnej motivácie</a:t>
            </a:r>
          </a:p>
          <a:p>
            <a:pPr marL="342900" indent="-342900" algn="l"/>
            <a:endParaRPr lang="sk-SK" dirty="0">
              <a:solidFill>
                <a:srgbClr val="63002E"/>
              </a:solidFill>
            </a:endParaRPr>
          </a:p>
          <a:p>
            <a:pPr marL="342900" indent="-342900" algn="l"/>
            <a:endParaRPr lang="en-US" dirty="0">
              <a:solidFill>
                <a:srgbClr val="63002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E3F54C-583F-4E63-88AB-DE833AE8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990" y="1"/>
            <a:ext cx="8164009" cy="1030287"/>
          </a:xfrm>
          <a:prstGeom prst="rect">
            <a:avLst/>
          </a:prstGeom>
          <a:solidFill>
            <a:srgbClr val="63002E"/>
          </a:solidFill>
          <a:ln>
            <a:noFill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sk-SK" sz="3600" dirty="0">
                <a:solidFill>
                  <a:schemeClr val="bg1"/>
                </a:solidFill>
              </a:rPr>
              <a:t>2. PERSONÁLNY MANAŽMENT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onika\Desktop\Team.jpg">
            <a:extLst>
              <a:ext uri="{FF2B5EF4-FFF2-40B4-BE49-F238E27FC236}">
                <a16:creationId xmlns="" xmlns:a16="http://schemas.microsoft.com/office/drawing/2014/main" id="{FB8E81A4-1EB8-42A5-93C9-FA38A644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241" y="2742083"/>
            <a:ext cx="4726111" cy="3152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2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56076A-49E6-4B3F-82E0-455C94CC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1" y="-3954"/>
            <a:ext cx="4028571" cy="1022668"/>
          </a:xfrm>
          <a:prstGeom prst="rect">
            <a:avLst/>
          </a:prstGeom>
          <a:solidFill>
            <a:schemeClr val="bg1"/>
          </a:solidFill>
          <a:ln>
            <a:solidFill>
              <a:srgbClr val="63002E"/>
            </a:solidFill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F56C5-FE2F-4BAB-BA64-75B8FEECE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3995" y="1341688"/>
            <a:ext cx="8164009" cy="1077421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rgbClr val="63002E"/>
                </a:solidFill>
              </a:rPr>
              <a:t>PROCESY</a:t>
            </a:r>
            <a:endParaRPr lang="en-US" sz="3600" b="1" dirty="0">
              <a:solidFill>
                <a:srgbClr val="63002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E86760-D352-4336-8E1D-D293B9B1B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3692" y="3137094"/>
            <a:ext cx="5744308" cy="1909467"/>
          </a:xfrm>
        </p:spPr>
        <p:txBody>
          <a:bodyPr>
            <a:normAutofit/>
          </a:bodyPr>
          <a:lstStyle/>
          <a:p>
            <a:pPr marL="342900" indent="-342900" algn="l"/>
            <a:endParaRPr lang="sk-SK" dirty="0">
              <a:solidFill>
                <a:srgbClr val="63002E"/>
              </a:solidFill>
            </a:endParaRPr>
          </a:p>
          <a:p>
            <a:pPr marL="342900" indent="-342900" algn="l"/>
            <a:endParaRPr lang="en-US" dirty="0">
              <a:solidFill>
                <a:srgbClr val="63002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E3F54C-583F-4E63-88AB-DE833AE8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990" y="1"/>
            <a:ext cx="8164009" cy="1030287"/>
          </a:xfrm>
          <a:prstGeom prst="rect">
            <a:avLst/>
          </a:prstGeom>
          <a:solidFill>
            <a:srgbClr val="63002E"/>
          </a:solidFill>
          <a:ln>
            <a:noFill/>
          </a:ln>
          <a:effec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sk-SK" sz="3600" dirty="0">
                <a:solidFill>
                  <a:schemeClr val="bg1"/>
                </a:solidFill>
              </a:rPr>
              <a:t>2. PERSONÁLNY MANAŽMENT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ophire Academy Logo">
            <a:extLst>
              <a:ext uri="{FF2B5EF4-FFF2-40B4-BE49-F238E27FC236}">
                <a16:creationId xmlns="" xmlns:a16="http://schemas.microsoft.com/office/drawing/2014/main" id="{CE204C6F-B066-4B9B-9410-72732384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4" y="307445"/>
            <a:ext cx="3337567" cy="438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Monika\Desktop\handshake at meeting.jpg">
            <a:extLst>
              <a:ext uri="{FF2B5EF4-FFF2-40B4-BE49-F238E27FC236}">
                <a16:creationId xmlns="" xmlns:a16="http://schemas.microsoft.com/office/drawing/2014/main" id="{2D0802ED-A9D9-44C6-B34B-A91D8AA1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734" y="1074601"/>
            <a:ext cx="4171657" cy="2751812"/>
          </a:xfrm>
          <a:prstGeom prst="rect">
            <a:avLst/>
          </a:prstGeom>
          <a:noFill/>
        </p:spPr>
      </p:pic>
      <p:pic>
        <p:nvPicPr>
          <p:cNvPr id="10" name="Picture 2" descr="C:\Users\Monika\Desktop\casnici 1.jpg">
            <a:extLst>
              <a:ext uri="{FF2B5EF4-FFF2-40B4-BE49-F238E27FC236}">
                <a16:creationId xmlns="" xmlns:a16="http://schemas.microsoft.com/office/drawing/2014/main" id="{AA438820-A397-40B9-A8FF-A166A0818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62511" y="1074600"/>
            <a:ext cx="3981157" cy="2751812"/>
          </a:xfrm>
          <a:prstGeom prst="rect">
            <a:avLst/>
          </a:prstGeom>
          <a:noFill/>
        </p:spPr>
      </p:pic>
      <p:pic>
        <p:nvPicPr>
          <p:cNvPr id="11" name="Picture 2" descr="https://sophire.sk/wp-content/uploads/2017/07/casnik-1.jpg">
            <a:extLst>
              <a:ext uri="{FF2B5EF4-FFF2-40B4-BE49-F238E27FC236}">
                <a16:creationId xmlns="" xmlns:a16="http://schemas.microsoft.com/office/drawing/2014/main" id="{532216A2-2040-45F4-B865-5C14D8641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2013995" y="3826411"/>
            <a:ext cx="4082002" cy="3031587"/>
          </a:xfrm>
          <a:prstGeom prst="rect">
            <a:avLst/>
          </a:prstGeom>
          <a:noFill/>
        </p:spPr>
      </p:pic>
      <p:pic>
        <p:nvPicPr>
          <p:cNvPr id="12" name="Picture 2" descr="Volleyball Team, Coach, Game, Sport">
            <a:extLst>
              <a:ext uri="{FF2B5EF4-FFF2-40B4-BE49-F238E27FC236}">
                <a16:creationId xmlns="" xmlns:a16="http://schemas.microsoft.com/office/drawing/2014/main" id="{90764138-62F3-4764-B6D6-60859B40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5997" y="3826410"/>
            <a:ext cx="3988777" cy="3016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14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407</Words>
  <Application>Microsoft Office PowerPoint</Application>
  <PresentationFormat>Vlastná</PresentationFormat>
  <Paragraphs>128</Paragraphs>
  <Slides>13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Office Theme</vt:lpstr>
      <vt:lpstr>Snímka 1</vt:lpstr>
      <vt:lpstr>Lucia MEŠKOVÁ, MBA</vt:lpstr>
      <vt:lpstr>   </vt:lpstr>
      <vt:lpstr>ČO PREDSTAVUJE FB MANAŽMENT?</vt:lpstr>
      <vt:lpstr>PRVKY</vt:lpstr>
      <vt:lpstr>PREČO?</vt:lpstr>
      <vt:lpstr>AKO?</vt:lpstr>
      <vt:lpstr>PROCESY</vt:lpstr>
      <vt:lpstr>PROCESY</vt:lpstr>
      <vt:lpstr>GENERÁCIE ZAMESTNANCOV</vt:lpstr>
      <vt:lpstr>Snímka 11</vt:lpstr>
      <vt:lpstr>ZÁKONITOSTI ALEBO</vt:lpstr>
      <vt:lpstr>KTORÝ NÁSTROJ?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Ing. Eduard Baraniak</dc:creator>
  <cp:lastModifiedBy>Monika</cp:lastModifiedBy>
  <cp:revision>32</cp:revision>
  <dcterms:created xsi:type="dcterms:W3CDTF">2018-06-04T07:16:45Z</dcterms:created>
  <dcterms:modified xsi:type="dcterms:W3CDTF">2018-06-20T07:22:32Z</dcterms:modified>
</cp:coreProperties>
</file>